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61"/>
  </p:notesMasterIdLst>
  <p:handoutMasterIdLst>
    <p:handoutMasterId r:id="rId62"/>
  </p:handoutMasterIdLst>
  <p:sldIdLst>
    <p:sldId id="355" r:id="rId5"/>
    <p:sldId id="420" r:id="rId6"/>
    <p:sldId id="421" r:id="rId7"/>
    <p:sldId id="378" r:id="rId8"/>
    <p:sldId id="372" r:id="rId9"/>
    <p:sldId id="402" r:id="rId10"/>
    <p:sldId id="417" r:id="rId11"/>
    <p:sldId id="432" r:id="rId12"/>
    <p:sldId id="367" r:id="rId13"/>
    <p:sldId id="423" r:id="rId14"/>
    <p:sldId id="380" r:id="rId15"/>
    <p:sldId id="381" r:id="rId16"/>
    <p:sldId id="382" r:id="rId17"/>
    <p:sldId id="383" r:id="rId18"/>
    <p:sldId id="384" r:id="rId19"/>
    <p:sldId id="385" r:id="rId20"/>
    <p:sldId id="386" r:id="rId21"/>
    <p:sldId id="387" r:id="rId22"/>
    <p:sldId id="388" r:id="rId23"/>
    <p:sldId id="389" r:id="rId24"/>
    <p:sldId id="390" r:id="rId25"/>
    <p:sldId id="393" r:id="rId26"/>
    <p:sldId id="391" r:id="rId27"/>
    <p:sldId id="394" r:id="rId28"/>
    <p:sldId id="395" r:id="rId29"/>
    <p:sldId id="396" r:id="rId30"/>
    <p:sldId id="397" r:id="rId31"/>
    <p:sldId id="398" r:id="rId32"/>
    <p:sldId id="392" r:id="rId33"/>
    <p:sldId id="426" r:id="rId34"/>
    <p:sldId id="400" r:id="rId35"/>
    <p:sldId id="401" r:id="rId36"/>
    <p:sldId id="405" r:id="rId37"/>
    <p:sldId id="406" r:id="rId38"/>
    <p:sldId id="408" r:id="rId39"/>
    <p:sldId id="407" r:id="rId40"/>
    <p:sldId id="404" r:id="rId41"/>
    <p:sldId id="428" r:id="rId42"/>
    <p:sldId id="429" r:id="rId43"/>
    <p:sldId id="410" r:id="rId44"/>
    <p:sldId id="411" r:id="rId45"/>
    <p:sldId id="412" r:id="rId46"/>
    <p:sldId id="413" r:id="rId47"/>
    <p:sldId id="414" r:id="rId48"/>
    <p:sldId id="415" r:id="rId49"/>
    <p:sldId id="427" r:id="rId50"/>
    <p:sldId id="416" r:id="rId51"/>
    <p:sldId id="424" r:id="rId52"/>
    <p:sldId id="433" r:id="rId53"/>
    <p:sldId id="418" r:id="rId54"/>
    <p:sldId id="430" r:id="rId55"/>
    <p:sldId id="419" r:id="rId56"/>
    <p:sldId id="431" r:id="rId57"/>
    <p:sldId id="403" r:id="rId58"/>
    <p:sldId id="422" r:id="rId59"/>
    <p:sldId id="37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420"/>
            <p14:sldId id="421"/>
            <p14:sldId id="378"/>
            <p14:sldId id="372"/>
            <p14:sldId id="402"/>
            <p14:sldId id="417"/>
            <p14:sldId id="432"/>
          </p14:sldIdLst>
        </p14:section>
        <p14:section name="Elixir Crash Course" id="{FA3E03C7-0569-4F3D-AB2B-881BBCD25EE0}">
          <p14:sldIdLst>
            <p14:sldId id="367"/>
            <p14:sldId id="423"/>
            <p14:sldId id="380"/>
            <p14:sldId id="381"/>
            <p14:sldId id="382"/>
            <p14:sldId id="383"/>
            <p14:sldId id="384"/>
            <p14:sldId id="385"/>
            <p14:sldId id="386"/>
            <p14:sldId id="387"/>
            <p14:sldId id="388"/>
            <p14:sldId id="389"/>
            <p14:sldId id="390"/>
            <p14:sldId id="393"/>
            <p14:sldId id="391"/>
            <p14:sldId id="394"/>
            <p14:sldId id="395"/>
            <p14:sldId id="396"/>
            <p14:sldId id="397"/>
            <p14:sldId id="398"/>
            <p14:sldId id="392"/>
            <p14:sldId id="426"/>
          </p14:sldIdLst>
        </p14:section>
        <p14:section name="Processes and Supervisors" id="{F5F3447D-4249-498D-A398-5B292D830874}">
          <p14:sldIdLst>
            <p14:sldId id="400"/>
            <p14:sldId id="401"/>
            <p14:sldId id="405"/>
            <p14:sldId id="406"/>
            <p14:sldId id="408"/>
            <p14:sldId id="407"/>
            <p14:sldId id="404"/>
            <p14:sldId id="428"/>
            <p14:sldId id="429"/>
            <p14:sldId id="410"/>
            <p14:sldId id="411"/>
            <p14:sldId id="412"/>
            <p14:sldId id="413"/>
            <p14:sldId id="414"/>
            <p14:sldId id="415"/>
            <p14:sldId id="427"/>
          </p14:sldIdLst>
        </p14:section>
        <p14:section name="Phoenix &amp; LiveView" id="{A8DC1D26-DDAD-4183-B7B6-DEED805A4E4F}">
          <p14:sldIdLst>
            <p14:sldId id="416"/>
            <p14:sldId id="424"/>
            <p14:sldId id="433"/>
            <p14:sldId id="418"/>
            <p14:sldId id="430"/>
            <p14:sldId id="419"/>
            <p14:sldId id="431"/>
          </p14:sldIdLst>
        </p14:section>
        <p14:section name="Outro" id="{34B0402C-24A9-4D95-8F99-FDC2360A2A46}">
          <p14:sldIdLst>
            <p14:sldId id="403"/>
            <p14:sldId id="422"/>
            <p14:sldId id="3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72" autoAdjust="0"/>
  </p:normalViewPr>
  <p:slideViewPr>
    <p:cSldViewPr snapToGrid="0">
      <p:cViewPr varScale="1">
        <p:scale>
          <a:sx n="81" d="100"/>
          <a:sy n="81" d="100"/>
        </p:scale>
        <p:origin x="168" y="5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2023-07-23</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2023-07-23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we're waiting, feel free to sign up and create your own virtual pet in the app I built for this talk, </a:t>
            </a:r>
            <a:r>
              <a:rPr lang="en-US" dirty="0" err="1"/>
              <a:t>LivePet</a:t>
            </a:r>
            <a:r>
              <a:rPr lang="en-US" dirty="0"/>
              <a:t> (or THAT Pet if you prefer). Follow the link or QR code on the screen. I apologize for requiring signup, but I promise I'm not mining your personal information. I'm not going to email any of you after the conference.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everybody! This is my first time at THAT Conference. I'm so glad that you chose to spend your first session of the day with me. If this talk isn’t working for you, I will not at all be offended if you vote with your feet. It costs money and time to come to a conference like this. Some of you have traveled a long ways. If the session isn’t working for you, go find one that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show of hands, who here has any experience with Functional programming in general? What about Elixir? What about LiveView?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about other frameworks that let you create modern web apps without JavaScript? Blazor? Hotwire? Livewire?</a:t>
            </a:r>
          </a:p>
          <a:p>
            <a:endParaRPr lang="en-US" dirty="0"/>
          </a:p>
          <a:p>
            <a:r>
              <a:rPr lang="en-US" dirty="0"/>
              <a:t>With that being said, let's dive in!</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completed the </a:t>
            </a:r>
            <a:r>
              <a:rPr lang="en-US" dirty="0" err="1"/>
              <a:t>StackOverflow</a:t>
            </a:r>
            <a:r>
              <a:rPr lang="en-US" dirty="0"/>
              <a:t> 2023 community survey? Who has looked at the results yet?</a:t>
            </a:r>
          </a:p>
          <a:p>
            <a:endParaRPr lang="en-US" dirty="0"/>
          </a:p>
          <a:p>
            <a:r>
              <a:rPr lang="en-US" dirty="0"/>
              <a:t>This chart is something new in this years survey. For each line, the blue dot on the left marks how many people want to use a technology. They label that as how desired it is. The red dot on the right is how admired it is. This measures how many people who have used the tech want to use it again. They’re using this to measure hype vs. reality. Wide distances mean not many people are using it, but those who do really want to use it more.</a:t>
            </a:r>
          </a:p>
          <a:p>
            <a:endParaRPr lang="en-US" dirty="0"/>
          </a:p>
          <a:p>
            <a:r>
              <a:rPr lang="en-US" dirty="0"/>
              <a:t>We can see that Rust’s buzz is pretty deserved. It was the most admired language with over 80% of Rust users wanting to use it again. In second though is Elixir. It’s usage is much lower, so it has the widest range between desired and admired. The community is smaller, but really, really passionate about it. That matches my experience as well.</a:t>
            </a:r>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417535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into a very rapid overview of the language. This is far from comprehensive. The goal is to get you comfortable seeing code. If you don’t fully understand, that’s fine.</a:t>
            </a:r>
          </a:p>
        </p:txBody>
      </p:sp>
      <p:sp>
        <p:nvSpPr>
          <p:cNvPr id="4" name="Slide Number Placeholder 3"/>
          <p:cNvSpPr>
            <a:spLocks noGrp="1"/>
          </p:cNvSpPr>
          <p:nvPr>
            <p:ph type="sldNum" sz="quarter" idx="5"/>
          </p:nvPr>
        </p:nvSpPr>
        <p:spPr/>
        <p:txBody>
          <a:bodyPr/>
          <a:lstStyle/>
          <a:p>
            <a:fld id="{41624F0E-DEC4-4055-BBC2-60E713F4A980}" type="slidenum">
              <a:rPr lang="en-US" smtClean="0"/>
              <a:t>11</a:t>
            </a:fld>
            <a:endParaRPr lang="en-US"/>
          </a:p>
        </p:txBody>
      </p:sp>
    </p:spTree>
    <p:extLst>
      <p:ext uri="{BB962C8B-B14F-4D97-AF65-F5344CB8AC3E}">
        <p14:creationId xmlns:p14="http://schemas.microsoft.com/office/powerpoint/2010/main" val="820754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examples you’re going to see here are in Interactive Elixir, “</a:t>
            </a:r>
            <a:r>
              <a:rPr lang="en-US" err="1"/>
              <a:t>IEx</a:t>
            </a:r>
            <a:r>
              <a:rPr lang="en-US"/>
              <a:t>”. This is Elixir’s REPL (read-eval-print-loop) tool.</a:t>
            </a:r>
          </a:p>
          <a:p>
            <a:endParaRPr lang="en-US"/>
          </a:p>
          <a:p>
            <a:r>
              <a:rPr lang="en-US"/>
              <a:t>Integers, floats, and </a:t>
            </a:r>
            <a:r>
              <a:rPr lang="en-US" err="1"/>
              <a:t>booleans</a:t>
            </a:r>
            <a:r>
              <a:rPr lang="en-US"/>
              <a:t> work just as you expect. </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297419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Strings are double quoted and encoded as UTF-8. Concatenation is with less than, greater than.</a:t>
            </a:r>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311709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Atoms are functionally equivalent to symbols in Ruby. They are constants whose value is its own name. They always start with a `:`. You will see them all over code examples later, especially as the status of an operation, such as :ok and :error</a:t>
            </a:r>
          </a:p>
          <a:p>
            <a:endParaRPr lang="en-US"/>
          </a:p>
          <a:p>
            <a:r>
              <a:rPr lang="en-US"/>
              <a:t>True and false are also atoms.</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503648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Lists are linked lists. Do not make the mistake of thinking of them as arrays. They're easy to traverse linearly, but expensive to get a random element out of.</a:t>
            </a:r>
          </a:p>
          <a:p>
            <a:endParaRPr lang="en-US"/>
          </a:p>
          <a:p>
            <a:r>
              <a:rPr lang="en-US"/>
              <a:t>Values can be any type. In practice, your lists will usually be homogenous, but not always. You can concatenate and subtract them with ++ and --.</a:t>
            </a:r>
          </a:p>
          <a:p>
            <a:endParaRPr lang="en-US"/>
          </a:p>
          <a:p>
            <a:r>
              <a:rPr lang="en-US"/>
              <a:t>Since they are linked lists, a lot of operations are based around getting what is called the head and tail. The head is the first element in the list and the tail is the rest of the </a:t>
            </a:r>
            <a:r>
              <a:rPr lang="en-US" dirty="0"/>
              <a:t>list</a:t>
            </a:r>
            <a:r>
              <a:rPr lang="en-US"/>
              <a:t>. You can see the </a:t>
            </a:r>
            <a:r>
              <a:rPr lang="en-US" err="1"/>
              <a:t>hd</a:t>
            </a:r>
            <a:r>
              <a:rPr lang="en-US"/>
              <a:t> and </a:t>
            </a:r>
            <a:r>
              <a:rPr lang="en-US" err="1"/>
              <a:t>tl</a:t>
            </a:r>
            <a:r>
              <a:rPr lang="en-US"/>
              <a:t> operations here.</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1160668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Tuples are ordered collections of values They use curly brackets compared to the square brackets of lists. Typically, they contain 2-4 elements. Any more than that and you should consider using a map instead.</a:t>
            </a:r>
          </a:p>
          <a:p>
            <a:endParaRPr lang="en-US"/>
          </a:p>
          <a:p>
            <a:r>
              <a:rPr lang="en-US"/>
              <a:t>You can get a specific element from the tuple by 0-based index using elem. You can get their size with </a:t>
            </a:r>
            <a:r>
              <a:rPr lang="en-US" err="1"/>
              <a:t>tuple_size</a:t>
            </a:r>
            <a:r>
              <a:rPr lang="en-US"/>
              <a:t>. </a:t>
            </a:r>
            <a:r>
              <a:rPr lang="en-US" err="1"/>
              <a:t>put_elem</a:t>
            </a:r>
            <a:r>
              <a:rPr lang="en-US"/>
              <a:t> returns a new tuple with the element at the given index changed. Notice that the original tuple is not changed. Remember that Elixir is immutable. There is never a question about if the inputs to a function are modified. They never are.</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680193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Maps are collections of key/value pairs. Keys can be different types, although you probably don't want to mix them within a map. Here you can see some examples of string, atom, and tuple keys. If the key is an atom, you can use the simpler syntax you see in the first example. In practice, your keys are going to be mostly atoms, followed strings.</a:t>
            </a:r>
          </a:p>
          <a:p>
            <a:endParaRPr lang="en-US" dirty="0"/>
          </a:p>
          <a:p>
            <a:r>
              <a:rPr lang="en-US" dirty="0"/>
              <a:t>If the key is an atom, you can access it using the dot syntax. Anything else should be accessed inside square brackets. And finally, </a:t>
            </a:r>
            <a:r>
              <a:rPr lang="en-US" dirty="0" err="1"/>
              <a:t>Map.put</a:t>
            </a:r>
            <a:r>
              <a:rPr lang="en-US" dirty="0"/>
              <a:t> is one way to update a map. You can see in the next call to </a:t>
            </a:r>
            <a:r>
              <a:rPr lang="en-US" dirty="0" err="1"/>
              <a:t>Map.to_list</a:t>
            </a:r>
            <a:r>
              <a:rPr lang="en-US" dirty="0"/>
              <a:t> that the original map was not modified. The age is still 10.</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549729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simpler syntax we saw when the map key is an atom, looks a lot like our next type, keyword lists. Keyword lists are often used to pass options to functions. They are a list of key/value pairs. If the last argument to a function is a keyword list, you can drop the brackets.</a:t>
            </a:r>
          </a:p>
          <a:p>
            <a:endParaRPr lang="en-US" dirty="0"/>
          </a:p>
          <a:p>
            <a:r>
              <a:rPr lang="en-US" dirty="0"/>
              <a:t>Each element is actually a 2-item tuple where the first element is an atom and the second can be any value. </a:t>
            </a:r>
          </a:p>
          <a:p>
            <a:endParaRPr lang="en-US" dirty="0"/>
          </a:p>
          <a:p>
            <a:pPr algn="l">
              <a:buFont typeface="Arial" panose="020B0604020202020204" pitchFamily="34" charset="0"/>
              <a:buChar char="•"/>
            </a:pPr>
            <a:r>
              <a:rPr lang="en-US" b="0" i="0" dirty="0">
                <a:solidFill>
                  <a:srgbClr val="24292E"/>
                </a:solidFill>
                <a:effectLst/>
                <a:latin typeface="Bitter"/>
              </a:rPr>
              <a:t>Keys must be atoms.</a:t>
            </a:r>
          </a:p>
          <a:p>
            <a:pPr algn="l">
              <a:buFont typeface="Arial" panose="020B0604020202020204" pitchFamily="34" charset="0"/>
              <a:buChar char="•"/>
            </a:pPr>
            <a:r>
              <a:rPr lang="en-US" b="0" i="0" dirty="0">
                <a:solidFill>
                  <a:srgbClr val="24292E"/>
                </a:solidFill>
                <a:effectLst/>
                <a:latin typeface="Bitter"/>
              </a:rPr>
              <a:t>Keys are ordered, as specified by the developer.</a:t>
            </a:r>
          </a:p>
          <a:p>
            <a:pPr algn="l">
              <a:buFont typeface="Arial" panose="020B0604020202020204" pitchFamily="34" charset="0"/>
              <a:buChar char="•"/>
            </a:pPr>
            <a:r>
              <a:rPr lang="en-US" b="0" i="0" dirty="0">
                <a:solidFill>
                  <a:srgbClr val="24292E"/>
                </a:solidFill>
                <a:effectLst/>
                <a:latin typeface="Bitter"/>
              </a:rPr>
              <a:t>Keys can be given more than once.</a:t>
            </a:r>
          </a:p>
          <a:p>
            <a:endParaRPr lang="en-US" dirty="0"/>
          </a:p>
          <a:p>
            <a:r>
              <a:rPr lang="en-US" dirty="0"/>
              <a:t>Keyword lists are most often used for options to functions. In practice, that means you use them all the time, but don’t really think about them.</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3398277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Elixir is a functional language, so anonymous functions are also a type. You can define them with the </a:t>
            </a:r>
            <a:r>
              <a:rPr lang="en-US" dirty="0" err="1"/>
              <a:t>fn</a:t>
            </a:r>
            <a:r>
              <a:rPr lang="en-US" dirty="0"/>
              <a:t>/end syntax and call them with `.`.</a:t>
            </a:r>
          </a:p>
          <a:p>
            <a:endParaRPr lang="en-US" dirty="0"/>
          </a:p>
          <a:p>
            <a:r>
              <a:rPr lang="en-US" dirty="0"/>
              <a:t>Here, </a:t>
            </a:r>
            <a:r>
              <a:rPr lang="en-US" dirty="0" err="1"/>
              <a:t>Meowser</a:t>
            </a:r>
            <a:r>
              <a:rPr lang="en-US" dirty="0"/>
              <a:t> is feeling pretty hungry, so we define an anonymous function to feed them.</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206983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thanks to all the sponsors of THAT Conference. Conferences are expensive and your ticket doesn’t even come close to covering the cost of the conference. Sponsors cover a lot of those costs, so be nice to them and say hi.</a:t>
            </a:r>
          </a:p>
          <a:p>
            <a:endParaRPr lang="en-US" dirty="0"/>
          </a:p>
          <a:p>
            <a:r>
              <a:rPr lang="en-US" dirty="0"/>
              <a:t>And thank a volunteer too while you’re at it. They make this thing happen.</a:t>
            </a:r>
          </a:p>
        </p:txBody>
      </p:sp>
      <p:sp>
        <p:nvSpPr>
          <p:cNvPr id="4" name="Slide Number Placeholder 3"/>
          <p:cNvSpPr>
            <a:spLocks noGrp="1"/>
          </p:cNvSpPr>
          <p:nvPr>
            <p:ph type="sldNum" sz="quarter" idx="5"/>
          </p:nvPr>
        </p:nvSpPr>
        <p:spPr/>
        <p:txBody>
          <a:bodyPr/>
          <a:lstStyle/>
          <a:p>
            <a:fld id="{A6FC84E0-A62F-42E1-8B0C-7D28DFB4787A}" type="slidenum">
              <a:rPr lang="en-US" smtClean="0"/>
              <a:t>2</a:t>
            </a:fld>
            <a:endParaRPr lang="en-US"/>
          </a:p>
        </p:txBody>
      </p:sp>
    </p:spTree>
    <p:extLst>
      <p:ext uri="{BB962C8B-B14F-4D97-AF65-F5344CB8AC3E}">
        <p14:creationId xmlns:p14="http://schemas.microsoft.com/office/powerpoint/2010/main" val="363812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in Elixir are a way to group together functions. Public functions in a module are defined with “def” and private functions with “</a:t>
            </a:r>
            <a:r>
              <a:rPr lang="en-US" dirty="0" err="1"/>
              <a:t>defp</a:t>
            </a:r>
            <a:r>
              <a:rPr lang="en-US" dirty="0"/>
              <a:t>”. You’ll often see function definitions referred to as feed/1, where the one is the number of arguments to the function.</a:t>
            </a:r>
          </a:p>
          <a:p>
            <a:endParaRPr lang="en-US" dirty="0"/>
          </a:p>
          <a:p>
            <a:r>
              <a:rPr lang="en-US" dirty="0"/>
              <a:t>This example has an issue though. We’re just assuming that “pet” is a map with a hunger key. We can do better than that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3519506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can do better is with structs. Structs are defined in a module and have the same name as the module. So, adding on to the previous example, we can define a struct in the module like this. This creates a “Pet” struct that has a name, age, and hunger. Age and hunger default to zero.</a:t>
            </a:r>
          </a:p>
        </p:txBody>
      </p:sp>
      <p:sp>
        <p:nvSpPr>
          <p:cNvPr id="4" name="Slide Number Placeholder 3"/>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417399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the struct, we first alias it. This is just for convenience, so we don’t have to use the full module name every time we use it.</a:t>
            </a:r>
          </a:p>
          <a:p>
            <a:endParaRPr lang="en-US" dirty="0"/>
          </a:p>
          <a:p>
            <a:r>
              <a:rPr lang="en-US" dirty="0"/>
              <a:t>Then create a pet struct. It’s just like a map with atom keys, except we put the name of the struct after the % sign. Under the hood, structs are just maps with some additional metadata, so we can still use the feed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module still has an issue though. We’re not doing anything to check if the argument being passed in has a hunger field. Let’s fix that.</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4070433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remember the moment I fell in love with Elixir.</a:t>
            </a:r>
          </a:p>
          <a:p>
            <a:endParaRPr lang="en-US" dirty="0"/>
          </a:p>
          <a:p>
            <a:pPr lvl="0"/>
            <a:r>
              <a:rPr lang="en-US" dirty="0"/>
              <a:t>It was at </a:t>
            </a:r>
            <a:r>
              <a:rPr lang="en-US" dirty="0" err="1"/>
              <a:t>CodeMash</a:t>
            </a:r>
            <a:r>
              <a:rPr lang="en-US" dirty="0"/>
              <a:t> 2017 when I saw a talk on implementing a binary protocol. They parsed the first bytes of a stream to extract some metadata. And they did it with zero conditional statements or branches. No ifs. No cases. No while loops. Just pattern matching.</a:t>
            </a:r>
          </a:p>
          <a:p>
            <a:endParaRPr lang="en-US" dirty="0"/>
          </a:p>
          <a:p>
            <a:r>
              <a:rPr lang="en-US" dirty="0"/>
              <a:t>It was as if I was bathed in the warm glow of enlightenment. So, if you’re going to walk away with anything from today’s talk, it’s this: pattern matching is awesome when the entire ecosystem is built around it.</a:t>
            </a:r>
          </a:p>
        </p:txBody>
      </p:sp>
      <p:sp>
        <p:nvSpPr>
          <p:cNvPr id="4" name="Slide Number Placeholder 3"/>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1198444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add a very simple pattern match to the feed and hungry? functions for our pet. This can be intimidating to read at first, so let’s walk through it.</a:t>
            </a:r>
          </a:p>
          <a:p>
            <a:endParaRPr lang="en-US" dirty="0"/>
          </a:p>
          <a:p>
            <a:r>
              <a:rPr lang="en-US" dirty="0"/>
              <a:t>In each function head, we’re defining the shape of a map that contains a hunger key. We assign the value of that key to the hunger variable. In feed, we also assign the entire map to the variable pet. Since structs are actually maps with some additional metadata, this pattern match means we can pass in a struct that contains a hunger jet or we can pass in a plain map with a hunger key.</a:t>
            </a:r>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1636342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call this function with invalid data? We get a </a:t>
            </a:r>
            <a:r>
              <a:rPr lang="en-US" dirty="0" err="1"/>
              <a:t>FunctionClauseError</a:t>
            </a:r>
            <a:r>
              <a:rPr lang="en-US" dirty="0"/>
              <a:t>. Remember though, Elixir is dynamically typed, so this is all happening at run-time. There are tools to try and catch these sorts of issues at compile-time, but they are external. They are not part of the language itself.</a:t>
            </a:r>
          </a:p>
        </p:txBody>
      </p:sp>
      <p:sp>
        <p:nvSpPr>
          <p:cNvPr id="4" name="Slide Number Placeholder 3"/>
          <p:cNvSpPr>
            <a:spLocks noGrp="1"/>
          </p:cNvSpPr>
          <p:nvPr>
            <p:ph type="sldNum" sz="quarter" idx="5"/>
          </p:nvPr>
        </p:nvSpPr>
        <p:spPr/>
        <p:txBody>
          <a:bodyPr/>
          <a:lstStyle/>
          <a:p>
            <a:fld id="{A6FC84E0-A62F-42E1-8B0C-7D28DFB4787A}" type="slidenum">
              <a:rPr lang="en-US" smtClean="0"/>
              <a:t>25</a:t>
            </a:fld>
            <a:endParaRPr lang="en-US"/>
          </a:p>
        </p:txBody>
      </p:sp>
    </p:spTree>
    <p:extLst>
      <p:ext uri="{BB962C8B-B14F-4D97-AF65-F5344CB8AC3E}">
        <p14:creationId xmlns:p14="http://schemas.microsoft.com/office/powerpoint/2010/main" val="584227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 matching is intrinsic to the language. So much so, that what we think of as assignment is actually a match operator. Variables on the left side of the match can be assigned to.</a:t>
            </a:r>
          </a:p>
          <a:p>
            <a:endParaRPr lang="en-US" dirty="0"/>
          </a:p>
          <a:p>
            <a:r>
              <a:rPr lang="en-US" dirty="0"/>
              <a:t>Can the variable x be pattern matched to 1? Sure can.</a:t>
            </a:r>
          </a:p>
          <a:p>
            <a:r>
              <a:rPr lang="en-US" dirty="0"/>
              <a:t>Can 1 be pattern matched to x? Sure can. X is 1 now</a:t>
            </a:r>
          </a:p>
          <a:p>
            <a:r>
              <a:rPr lang="en-US" dirty="0"/>
              <a:t>Can 2 be pattern matched to x though? Nope. X = 1, so there is no match.</a:t>
            </a:r>
          </a:p>
          <a:p>
            <a:endParaRPr lang="en-US" dirty="0"/>
          </a:p>
          <a:p>
            <a:r>
              <a:rPr lang="en-US" dirty="0"/>
              <a:t>And you can do this with tuples and lists as well. If you’ve done </a:t>
            </a:r>
            <a:r>
              <a:rPr lang="en-US" dirty="0" err="1"/>
              <a:t>destructuring</a:t>
            </a:r>
            <a:r>
              <a:rPr lang="en-US" dirty="0"/>
              <a:t> in other languages, it’s kind of similar, but way more powerful.</a:t>
            </a:r>
          </a:p>
        </p:txBody>
      </p:sp>
      <p:sp>
        <p:nvSpPr>
          <p:cNvPr id="4" name="Slide Number Placeholder 3"/>
          <p:cNvSpPr>
            <a:spLocks noGrp="1"/>
          </p:cNvSpPr>
          <p:nvPr>
            <p:ph type="sldNum" sz="quarter" idx="5"/>
          </p:nvPr>
        </p:nvSpPr>
        <p:spPr/>
        <p:txBody>
          <a:bodyPr/>
          <a:lstStyle/>
          <a:p>
            <a:fld id="{A6FC84E0-A62F-42E1-8B0C-7D28DFB4787A}" type="slidenum">
              <a:rPr lang="en-US" smtClean="0"/>
              <a:t>26</a:t>
            </a:fld>
            <a:endParaRPr lang="en-US"/>
          </a:p>
        </p:txBody>
      </p:sp>
    </p:spTree>
    <p:extLst>
      <p:ext uri="{BB962C8B-B14F-4D97-AF65-F5344CB8AC3E}">
        <p14:creationId xmlns:p14="http://schemas.microsoft.com/office/powerpoint/2010/main" val="3064227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extremely common pattern match usages outside of function definitions. The case statement is one of them.</a:t>
            </a:r>
          </a:p>
          <a:p>
            <a:endParaRPr lang="en-US" dirty="0"/>
          </a:p>
          <a:p>
            <a:r>
              <a:rPr lang="en-US" dirty="0"/>
              <a:t>In Elixir, an idiomatic pattern is to return tuples from functions that can have expected errors. The first element is either :ok or :error. Here we call </a:t>
            </a:r>
            <a:r>
              <a:rPr lang="en-US" dirty="0" err="1"/>
              <a:t>Pets.create_pet</a:t>
            </a:r>
            <a:r>
              <a:rPr lang="en-US" dirty="0"/>
              <a:t>. If the input does not pass validation, then we get back the 2-tuple with :error and an </a:t>
            </a:r>
            <a:r>
              <a:rPr lang="en-US" dirty="0" err="1"/>
              <a:t>Ecto</a:t>
            </a:r>
            <a:r>
              <a:rPr lang="en-US" dirty="0"/>
              <a:t> changeset. </a:t>
            </a:r>
            <a:r>
              <a:rPr lang="en-US" dirty="0" err="1"/>
              <a:t>Ecto</a:t>
            </a:r>
            <a:r>
              <a:rPr lang="en-US" dirty="0"/>
              <a:t> is a library for data mapping and language integrated queries. A changeset describes what changes to apply and will include information about validation errors. </a:t>
            </a:r>
          </a:p>
          <a:p>
            <a:endParaRPr lang="en-US" dirty="0"/>
          </a:p>
          <a:p>
            <a:r>
              <a:rPr lang="en-US" dirty="0"/>
              <a:t>Case is highly preferred over if in Elixir. As a general rule, if you find yourself using an if statement for more than a simple true/false check, ask yourself if you need to be. Could you be doing something with multiple function heads or a case statement instead?</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113644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all done this. Who feels terrible every time they do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Pipelines are second in my heart to pattern matching. Pipelines take the result from the previous expression and pass it implicitly as the first argument to the next function in the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example starts with a string. Since we’re using the pipeline operator, “full-name” gets passed as the first param to </a:t>
            </a:r>
            <a:r>
              <a:rPr lang="en-US" dirty="0" err="1"/>
              <a:t>String.split</a:t>
            </a:r>
            <a:r>
              <a:rPr lang="en-US" dirty="0"/>
              <a:t>. That gives us a list with two elements, which gets passed to </a:t>
            </a:r>
            <a:r>
              <a:rPr lang="en-US" dirty="0" err="1"/>
              <a:t>Enum.map</a:t>
            </a:r>
            <a:r>
              <a:rPr lang="en-US" dirty="0"/>
              <a:t> as the first param. </a:t>
            </a:r>
            <a:r>
              <a:rPr lang="en-US" dirty="0" err="1"/>
              <a:t>Enum.map</a:t>
            </a:r>
            <a:r>
              <a:rPr lang="en-US" dirty="0"/>
              <a:t> runs </a:t>
            </a:r>
            <a:r>
              <a:rPr lang="en-US" dirty="0" err="1"/>
              <a:t>String.capitalize</a:t>
            </a:r>
            <a:r>
              <a:rPr lang="en-US" dirty="0"/>
              <a:t> on each element and returns a new list. Finally, that list gets passed to </a:t>
            </a:r>
            <a:r>
              <a:rPr lang="en-US" dirty="0" err="1"/>
              <a:t>Enum.join</a:t>
            </a:r>
            <a:r>
              <a:rPr lang="en-US" dirty="0"/>
              <a:t> and it spits out “Full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here created fluent interfaces in an object-oriented language? I used to do the same thing in C# all the time for data transformation pipelines. Elixir pipelines are way simpler to use. They are baked into the entire ecosystem. Everybody expects to be able to easily use your library as part of a pipeline. </a:t>
            </a:r>
          </a:p>
        </p:txBody>
      </p:sp>
      <p:sp>
        <p:nvSpPr>
          <p:cNvPr id="4" name="Slide Number Placeholder 3"/>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3902079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final Elixir language feature I want to mention is macros. Macros are a huge part of the Elixir ecosystem. They are so interwoven into the fabric of the language and libraries that you often don't even have to be aware that you're using them. Macros run at compile-time. The are essentially code that writes code. This is commonly called metaprogramming. Elixir uses it to shift work from run-time to compile-time and to provide DSLs for common use cases.</a:t>
            </a:r>
          </a:p>
          <a:p>
            <a:endParaRPr lang="en-US" dirty="0"/>
          </a:p>
          <a:p>
            <a:r>
              <a:rPr lang="en-US" dirty="0"/>
              <a:t>In this example we’re defining the schema for the pets table. Use is a keyword that will run macros in the </a:t>
            </a:r>
            <a:r>
              <a:rPr lang="en-US" dirty="0" err="1"/>
              <a:t>Ecto.Schema</a:t>
            </a:r>
            <a:r>
              <a:rPr lang="en-US" dirty="0"/>
              <a:t> module to inject code into the current module. Schema is a macro. Field is a macro. </a:t>
            </a:r>
            <a:r>
              <a:rPr lang="en-US" dirty="0" err="1"/>
              <a:t>Belongs_to</a:t>
            </a:r>
            <a:r>
              <a:rPr lang="en-US" dirty="0"/>
              <a:t>? Macro. When you see code that doesn’t look a function definition in a module, there is a good chance that macros are involved.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huge chunk of your day-to-day work in Elixir involves using macros. The surface area of the Elixir language is very small. You won’t write too many of them yourself, but they’re all over the place in framework code.</a:t>
            </a:r>
          </a:p>
        </p:txBody>
      </p:sp>
      <p:sp>
        <p:nvSpPr>
          <p:cNvPr id="4" name="Slide Number Placeholder 3"/>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3720799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going to be very tired of seeing this slide by Thursday, but it’s never to soon to start thinking about next year. THAT Conference 2024 will be July 29</a:t>
            </a:r>
            <a:r>
              <a:rPr lang="en-US" baseline="30000" dirty="0"/>
              <a:t>th</a:t>
            </a:r>
            <a:r>
              <a:rPr lang="en-US" dirty="0"/>
              <a:t> – Aug 1</a:t>
            </a:r>
            <a:r>
              <a:rPr lang="en-US" baseline="30000" dirty="0"/>
              <a:t>st</a:t>
            </a:r>
            <a:r>
              <a:rPr lang="en-US" dirty="0"/>
              <a:t> here in Wisconsin.</a:t>
            </a:r>
          </a:p>
        </p:txBody>
      </p:sp>
      <p:sp>
        <p:nvSpPr>
          <p:cNvPr id="4" name="Slide Number Placeholder 3"/>
          <p:cNvSpPr>
            <a:spLocks noGrp="1"/>
          </p:cNvSpPr>
          <p:nvPr>
            <p:ph type="sldNum" sz="quarter" idx="5"/>
          </p:nvPr>
        </p:nvSpPr>
        <p:spPr/>
        <p:txBody>
          <a:bodyPr/>
          <a:lstStyle/>
          <a:p>
            <a:fld id="{A6FC84E0-A62F-42E1-8B0C-7D28DFB4787A}" type="slidenum">
              <a:rPr lang="en-US" smtClean="0"/>
              <a:t>3</a:t>
            </a:fld>
            <a:endParaRPr lang="en-US"/>
          </a:p>
        </p:txBody>
      </p:sp>
    </p:spTree>
    <p:extLst>
      <p:ext uri="{BB962C8B-B14F-4D97-AF65-F5344CB8AC3E}">
        <p14:creationId xmlns:p14="http://schemas.microsoft.com/office/powerpoint/2010/main" val="831814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Don’t worry. If you’re used to JavaScript, C#, Java, or another similar, popular language, Elixir may just look weird to you. I promise it looks less weird with time.</a:t>
            </a:r>
          </a:p>
          <a:p>
            <a:endParaRPr lang="en-US" dirty="0"/>
          </a:p>
          <a:p>
            <a:r>
              <a:rPr lang="en-US" dirty="0"/>
              <a:t>Let’s move on to our next topic, processes and concurrency.</a:t>
            </a:r>
          </a:p>
        </p:txBody>
      </p:sp>
      <p:sp>
        <p:nvSpPr>
          <p:cNvPr id="4" name="Slide Number Placeholder 3"/>
          <p:cNvSpPr>
            <a:spLocks noGrp="1"/>
          </p:cNvSpPr>
          <p:nvPr>
            <p:ph type="sldNum" sz="quarter" idx="5"/>
          </p:nvPr>
        </p:nvSpPr>
        <p:spPr/>
        <p:txBody>
          <a:bodyPr/>
          <a:lstStyle/>
          <a:p>
            <a:fld id="{41624F0E-DEC4-4055-BBC2-60E713F4A980}" type="slidenum">
              <a:rPr lang="en-US" smtClean="0"/>
              <a:t>30</a:t>
            </a:fld>
            <a:endParaRPr lang="en-US"/>
          </a:p>
        </p:txBody>
      </p:sp>
    </p:spTree>
    <p:extLst>
      <p:ext uri="{BB962C8B-B14F-4D97-AF65-F5344CB8AC3E}">
        <p14:creationId xmlns:p14="http://schemas.microsoft.com/office/powerpoint/2010/main" val="3548287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BEAM, the virtual machine, implements the actor model. Let’s look at what that means in practice.</a:t>
            </a:r>
          </a:p>
        </p:txBody>
      </p:sp>
      <p:sp>
        <p:nvSpPr>
          <p:cNvPr id="4" name="Slide Number Placeholder 3"/>
          <p:cNvSpPr>
            <a:spLocks noGrp="1"/>
          </p:cNvSpPr>
          <p:nvPr>
            <p:ph type="sldNum" sz="quarter" idx="5"/>
          </p:nvPr>
        </p:nvSpPr>
        <p:spPr/>
        <p:txBody>
          <a:bodyPr/>
          <a:lstStyle/>
          <a:p>
            <a:fld id="{41624F0E-DEC4-4055-BBC2-60E713F4A980}" type="slidenum">
              <a:rPr lang="en-US" smtClean="0"/>
              <a:t>31</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a:t>a very low level</a:t>
            </a:r>
            <a:r>
              <a:rPr lang="en-US" dirty="0"/>
              <a:t>, you</a:t>
            </a:r>
            <a:r>
              <a:rPr lang="en-US"/>
              <a:t> start a new process with `spawn`. It takes a function that it will execute in another process. It returns a process identifier, abbreviated as PID. The process immediately starts executing. And we can see that it is no longer alive when we check right after spawning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state of each process is completely isolated. The process we spawned cannot modify any state in its parent and vice-versa. They can execute concurrently without any worries about trampling each other’s state.</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2426458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messages to a process with `send` and receive them with `receive`. Every process has a mailbox that stores messages it receives. `receive` blocks while waiting for a message to be in the mailbox. You can see that choosing how to handle a message is just another usage of pattern matching. We pattern match on the message itself to choose what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just sits in the process’s mailbox until receive is called. self() gets the PID of the current process. That means that this process is sending a message to itself. This is a pretty common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37331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Inter-process communication is similar</a:t>
            </a:r>
            <a:r>
              <a:rPr lang="en-US"/>
              <a:t>. Once again, we spawn a process, but this time the new process is going to send a feed message back to its parent. The parent will receive that message and return the string.</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927396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practice though, you’re not going to be directly spawning processes and receiving messages that way. The lowest level </a:t>
            </a:r>
            <a:r>
              <a:rPr lang="en-US" dirty="0"/>
              <a:t>of </a:t>
            </a:r>
            <a:r>
              <a:rPr lang="en-US"/>
              <a:t>abstraction that you’re likely to use is a Task. Tasks build on top of spawn to provide better error reports and introspection.</a:t>
            </a:r>
          </a:p>
          <a:p>
            <a:endParaRPr lang="en-US"/>
          </a:p>
          <a:p>
            <a:r>
              <a:rPr lang="en-US"/>
              <a:t>In this example, we start an </a:t>
            </a:r>
            <a:r>
              <a:rPr lang="en-US" err="1"/>
              <a:t>aysnc</a:t>
            </a:r>
            <a:r>
              <a:rPr lang="en-US"/>
              <a:t> task that is just going to sleep one second and then return 5. Since this task is a separate process, the current process won’t be blocked. Then we await the task and print out how hungry our friend “</a:t>
            </a:r>
            <a:r>
              <a:rPr lang="en-US" err="1"/>
              <a:t>Meowser</a:t>
            </a:r>
            <a:r>
              <a:rPr lang="en-US"/>
              <a:t>” is.</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178811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functional. There are no objects to manage state for us, but we still need to manage it somehow. This is one of the big use cases for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module that defines a simple counter. When we start it, we start a loop that just processes messages. An increment message updates the counter and a get message returns the value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starting a Counter process and sending it some messages. The flush() function at the end just flushes all messages out of the current processes mailbox. We called increment twice and then get, so 2 gets flushed out of the mailbox and then an :ok saying that the flush succeeded</a:t>
            </a:r>
          </a:p>
        </p:txBody>
      </p:sp>
      <p:sp>
        <p:nvSpPr>
          <p:cNvPr id="4" name="Slide Number Placeholder 3"/>
          <p:cNvSpPr>
            <a:spLocks noGrp="1"/>
          </p:cNvSpPr>
          <p:nvPr>
            <p:ph type="sldNum" sz="quarter" idx="5"/>
          </p:nvPr>
        </p:nvSpPr>
        <p:spPr/>
        <p:txBody>
          <a:bodyPr/>
          <a:lstStyle/>
          <a:p>
            <a:fld id="{A6FC84E0-A62F-42E1-8B0C-7D28DFB4787A}" type="slidenum">
              <a:rPr lang="en-US" smtClean="0"/>
              <a:t>36</a:t>
            </a:fld>
            <a:endParaRPr lang="en-US"/>
          </a:p>
        </p:txBody>
      </p:sp>
    </p:spTree>
    <p:extLst>
      <p:ext uri="{BB962C8B-B14F-4D97-AF65-F5344CB8AC3E}">
        <p14:creationId xmlns:p14="http://schemas.microsoft.com/office/powerpoint/2010/main" val="4233196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you've seen how to spawn new processes, send messages, and process them at a very low level. But in Elixir, you don't actually build applications at this low level. Instead, we use </a:t>
            </a:r>
            <a:r>
              <a:rPr lang="en-US" dirty="0" err="1"/>
              <a:t>GenServers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GenServer</a:t>
            </a:r>
            <a:r>
              <a:rPr lang="en-US" dirty="0"/>
              <a:t> stands for *Generic Server* and it provides a standard set of functionality for processes. You just implement some callbacks. The most common ones are in this diagram: </a:t>
            </a:r>
            <a:r>
              <a:rPr lang="en-US" dirty="0" err="1"/>
              <a:t>init</a:t>
            </a:r>
            <a:r>
              <a:rPr lang="en-US" dirty="0"/>
              <a:t>, </a:t>
            </a:r>
            <a:r>
              <a:rPr lang="en-US" dirty="0" err="1"/>
              <a:t>handle_call</a:t>
            </a:r>
            <a:r>
              <a:rPr lang="en-US" dirty="0"/>
              <a:t>, </a:t>
            </a:r>
            <a:r>
              <a:rPr lang="en-US" dirty="0" err="1"/>
              <a:t>handle_cast</a:t>
            </a:r>
            <a:r>
              <a:rPr lang="en-US" dirty="0"/>
              <a:t>, and </a:t>
            </a:r>
            <a:r>
              <a:rPr lang="en-US" dirty="0" err="1"/>
              <a:t>handle_info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the </a:t>
            </a:r>
            <a:r>
              <a:rPr lang="en-US" dirty="0" err="1"/>
              <a:t>GenServer</a:t>
            </a:r>
            <a:r>
              <a:rPr lang="en-US" dirty="0"/>
              <a:t>, the </a:t>
            </a:r>
            <a:r>
              <a:rPr lang="en-US" dirty="0" err="1"/>
              <a:t>init</a:t>
            </a:r>
            <a:r>
              <a:rPr lang="en-US" dirty="0"/>
              <a:t> callback gets called, and then it starts waiting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handle_call</a:t>
            </a:r>
            <a:r>
              <a:rPr lang="en-US" dirty="0"/>
              <a:t> is synchronous. It blocks on the caller and returns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handle_cast</a:t>
            </a:r>
            <a:r>
              <a:rPr lang="en-US" dirty="0"/>
              <a:t> is fire and forget. It returns nothing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talk about </a:t>
            </a:r>
            <a:r>
              <a:rPr lang="en-US" dirty="0" err="1"/>
              <a:t>handle_info</a:t>
            </a:r>
            <a:r>
              <a:rPr lang="en-US" dirty="0"/>
              <a:t> later.</a:t>
            </a:r>
          </a:p>
        </p:txBody>
      </p:sp>
      <p:sp>
        <p:nvSpPr>
          <p:cNvPr id="4" name="Slide Number Placeholder 3"/>
          <p:cNvSpPr>
            <a:spLocks noGrp="1"/>
          </p:cNvSpPr>
          <p:nvPr>
            <p:ph type="sldNum" sz="quarter" idx="5"/>
          </p:nvPr>
        </p:nvSpPr>
        <p:spPr/>
        <p:txBody>
          <a:bodyPr/>
          <a:lstStyle/>
          <a:p>
            <a:fld id="{A6FC84E0-A62F-42E1-8B0C-7D28DFB4787A}" type="slidenum">
              <a:rPr lang="en-US" smtClean="0"/>
              <a:t>37</a:t>
            </a:fld>
            <a:endParaRPr lang="en-US"/>
          </a:p>
        </p:txBody>
      </p:sp>
    </p:spTree>
    <p:extLst>
      <p:ext uri="{BB962C8B-B14F-4D97-AF65-F5344CB8AC3E}">
        <p14:creationId xmlns:p14="http://schemas.microsoft.com/office/powerpoint/2010/main" val="2492690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same counter example, but written as a </a:t>
            </a:r>
            <a:r>
              <a:rPr lang="en-US" dirty="0" err="1"/>
              <a:t>GenServer</a:t>
            </a:r>
            <a:r>
              <a:rPr lang="en-US" dirty="0"/>
              <a:t>. On the left is the client-side interface of the module. This is what consumers will actually call. It’s the same increment and decrement that we had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are the </a:t>
            </a:r>
            <a:r>
              <a:rPr lang="en-US" dirty="0" err="1"/>
              <a:t>GenServer</a:t>
            </a:r>
            <a:r>
              <a:rPr lang="en-US" dirty="0"/>
              <a:t> callbacks. Both </a:t>
            </a:r>
            <a:r>
              <a:rPr lang="en-US" dirty="0" err="1"/>
              <a:t>handle_cast</a:t>
            </a:r>
            <a:r>
              <a:rPr lang="en-US" dirty="0"/>
              <a:t> and </a:t>
            </a:r>
            <a:r>
              <a:rPr lang="en-US" dirty="0" err="1"/>
              <a:t>handle_call</a:t>
            </a:r>
            <a:r>
              <a:rPr lang="en-US" dirty="0"/>
              <a:t> set a new state, but only </a:t>
            </a:r>
            <a:r>
              <a:rPr lang="en-US" dirty="0" err="1"/>
              <a:t>handle_call</a:t>
            </a:r>
            <a:r>
              <a:rPr lang="en-US" dirty="0"/>
              <a:t> returns a value to the caller.</a:t>
            </a:r>
          </a:p>
        </p:txBody>
      </p:sp>
      <p:sp>
        <p:nvSpPr>
          <p:cNvPr id="4" name="Slide Number Placeholder 3"/>
          <p:cNvSpPr>
            <a:spLocks noGrp="1"/>
          </p:cNvSpPr>
          <p:nvPr>
            <p:ph type="sldNum" sz="quarter" idx="5"/>
          </p:nvPr>
        </p:nvSpPr>
        <p:spPr/>
        <p:txBody>
          <a:bodyPr/>
          <a:lstStyle/>
          <a:p>
            <a:fld id="{A6FC84E0-A62F-42E1-8B0C-7D28DFB4787A}" type="slidenum">
              <a:rPr lang="en-US" smtClean="0"/>
              <a:t>38</a:t>
            </a:fld>
            <a:endParaRPr lang="en-US"/>
          </a:p>
        </p:txBody>
      </p:sp>
    </p:spTree>
    <p:extLst>
      <p:ext uri="{BB962C8B-B14F-4D97-AF65-F5344CB8AC3E}">
        <p14:creationId xmlns:p14="http://schemas.microsoft.com/office/powerpoint/2010/main" val="1850044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you call it. Notice how the fact that this is a separate process is completely abstracted away from the caller. In Elixir, you’re going to be using </a:t>
            </a:r>
            <a:r>
              <a:rPr lang="en-US" dirty="0" err="1"/>
              <a:t>GenServers</a:t>
            </a:r>
            <a:r>
              <a:rPr lang="en-US" dirty="0"/>
              <a:t> all the time when you use various libraries and frameworks. That is almost always completely abstracted away from you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39</a:t>
            </a:fld>
            <a:endParaRPr lang="en-US"/>
          </a:p>
        </p:txBody>
      </p:sp>
    </p:spTree>
    <p:extLst>
      <p:ext uri="{BB962C8B-B14F-4D97-AF65-F5344CB8AC3E}">
        <p14:creationId xmlns:p14="http://schemas.microsoft.com/office/powerpoint/2010/main" val="3170298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I'm a long-time mostly C# dev who's also worked with a variety of other languages, like JavaScript, Ruby, and Perl. I started dabbling with Elixir in 2017, but didn't take the plunge full-time until this past October when I joined Online Rewards.</a:t>
            </a:r>
          </a:p>
          <a:p>
            <a:endParaRPr lang="en-US" dirty="0"/>
          </a:p>
          <a:p>
            <a:r>
              <a:rPr lang="en-US" dirty="0"/>
              <a:t>Online Rewards is  based out of Cincinnati and provides reward and incentive programs to our customers. We send out a LOT of gift cards. Other things too, but a LOT of gift cards.</a:t>
            </a:r>
          </a:p>
          <a:p>
            <a:endParaRPr lang="en-US" dirty="0"/>
          </a:p>
          <a:p>
            <a:r>
              <a:rPr lang="en-US" dirty="0"/>
              <a:t>I've worked 100% remote since 2012 from Indiana, so, welcome to all of those who were forced into my world a few years ago.</a:t>
            </a:r>
          </a:p>
          <a:p>
            <a:r>
              <a:rPr lang="en-US" dirty="0"/>
              <a:t>I used to be on Twitter, but you can find me these days on Mastodon and GitHub. All the code for the pet app I’ll be showing today is available on GitHub. The repo is called </a:t>
            </a:r>
            <a:r>
              <a:rPr lang="en-US" dirty="0" err="1"/>
              <a:t>live_pet</a:t>
            </a:r>
            <a:r>
              <a:rPr lang="en-US" dirty="0"/>
              <a:t> and it will be pinned to the top of my account.</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2275689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processes are not </a:t>
            </a:r>
            <a:r>
              <a:rPr lang="en-US"/>
              <a:t>operating system processes. The overhead of creating a new process is a few KB. This is considerably more lightweight than threads *and* we get the benefits of isolation. You can run hundreds of thousands of these without issue in a production environment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curiosity, I wanted to see how many pets I could simulate simultaneously. I stopped at 120,000. You can see that this used 3.2GB of memory. My CPU was pegged ~30% on a pretty beefy machine</a:t>
            </a:r>
            <a:r>
              <a:rPr lang="en-US"/>
              <a:t>.</a:t>
            </a:r>
            <a:endParaRPr lang="en-US" dirty="0"/>
          </a:p>
          <a:p>
            <a:endParaRPr lang="en-US"/>
          </a:p>
          <a:p>
            <a:r>
              <a:rPr lang="en-US"/>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40</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Elixir application is a tree of processes. A supervisor is a process that manages other processes.</a:t>
            </a:r>
          </a:p>
          <a:p>
            <a:endParaRPr lang="en-US"/>
          </a:p>
          <a:p>
            <a:r>
              <a:rPr lang="en-US"/>
              <a:t>Elixir has a philosophy of "let it crash". When a process enters an unexpected state, rather than try to recover, just let it crash. The supervisor </a:t>
            </a:r>
            <a:r>
              <a:rPr lang="en-US" dirty="0"/>
              <a:t>is responsible for starting</a:t>
            </a:r>
            <a:r>
              <a:rPr lang="en-US"/>
              <a:t> it again.</a:t>
            </a:r>
          </a:p>
        </p:txBody>
      </p:sp>
      <p:sp>
        <p:nvSpPr>
          <p:cNvPr id="4" name="Slide Number Placeholder 3"/>
          <p:cNvSpPr>
            <a:spLocks noGrp="1"/>
          </p:cNvSpPr>
          <p:nvPr>
            <p:ph type="sldNum" sz="quarter" idx="5"/>
          </p:nvPr>
        </p:nvSpPr>
        <p:spPr/>
        <p:txBody>
          <a:bodyPr/>
          <a:lstStyle/>
          <a:p>
            <a:fld id="{A6FC84E0-A62F-42E1-8B0C-7D28DFB4787A}" type="slidenum">
              <a:rPr lang="en-US" smtClean="0"/>
              <a:t>41</a:t>
            </a:fld>
            <a:endParaRPr lang="en-US"/>
          </a:p>
        </p:txBody>
      </p:sp>
    </p:spTree>
    <p:extLst>
      <p:ext uri="{BB962C8B-B14F-4D97-AF65-F5344CB8AC3E}">
        <p14:creationId xmlns:p14="http://schemas.microsoft.com/office/powerpoint/2010/main" val="2468713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t>
            </a:r>
            <a:r>
              <a:rPr lang="en-US" dirty="0"/>
              <a:t>have </a:t>
            </a:r>
            <a:r>
              <a:rPr lang="en-US"/>
              <a:t>a supervisor supervising just one worker. If that worker crashes, the supervisor will restart it.</a:t>
            </a:r>
          </a:p>
        </p:txBody>
      </p:sp>
      <p:sp>
        <p:nvSpPr>
          <p:cNvPr id="4" name="Slide Number Placeholder 3"/>
          <p:cNvSpPr>
            <a:spLocks noGrp="1"/>
          </p:cNvSpPr>
          <p:nvPr>
            <p:ph type="sldNum" sz="quarter" idx="5"/>
          </p:nvPr>
        </p:nvSpPr>
        <p:spPr/>
        <p:txBody>
          <a:bodyPr/>
          <a:lstStyle/>
          <a:p>
            <a:fld id="{A6FC84E0-A62F-42E1-8B0C-7D28DFB4787A}" type="slidenum">
              <a:rPr lang="en-US" smtClean="0"/>
              <a:t>42</a:t>
            </a:fld>
            <a:endParaRPr lang="en-US"/>
          </a:p>
        </p:txBody>
      </p:sp>
    </p:spTree>
    <p:extLst>
      <p:ext uri="{BB962C8B-B14F-4D97-AF65-F5344CB8AC3E}">
        <p14:creationId xmlns:p14="http://schemas.microsoft.com/office/powerpoint/2010/main" val="2276945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a:t>
            </a:r>
            <a:r>
              <a:rPr lang="en-US" dirty="0"/>
              <a:t>your </a:t>
            </a:r>
            <a:r>
              <a:rPr lang="en-US"/>
              <a:t>supervisor could supervise multiple workers. This is the case in </a:t>
            </a:r>
            <a:r>
              <a:rPr lang="en-US" err="1"/>
              <a:t>LivePet</a:t>
            </a:r>
            <a:r>
              <a:rPr lang="en-US"/>
              <a:t>, where there is a single supervisor for every pet</a:t>
            </a:r>
            <a:r>
              <a:rPr lang="en-US" dirty="0"/>
              <a:t> simulation</a:t>
            </a:r>
            <a:r>
              <a:rPr lang="en-US"/>
              <a:t>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43</a:t>
            </a:fld>
            <a:endParaRPr lang="en-US"/>
          </a:p>
        </p:txBody>
      </p:sp>
    </p:spTree>
    <p:extLst>
      <p:ext uri="{BB962C8B-B14F-4D97-AF65-F5344CB8AC3E}">
        <p14:creationId xmlns:p14="http://schemas.microsoft.com/office/powerpoint/2010/main" val="3684095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since supervisors themselves are just processes, applications end up structured as supervision trees. Supervisors of </a:t>
            </a:r>
            <a:r>
              <a:rPr lang="en-US" err="1"/>
              <a:t>supersivors</a:t>
            </a:r>
            <a:r>
              <a:rPr lang="en-US"/>
              <a:t> with worker processes of some sort as the leaf nodes.</a:t>
            </a:r>
          </a:p>
        </p:txBody>
      </p:sp>
      <p:sp>
        <p:nvSpPr>
          <p:cNvPr id="4" name="Slide Number Placeholder 3"/>
          <p:cNvSpPr>
            <a:spLocks noGrp="1"/>
          </p:cNvSpPr>
          <p:nvPr>
            <p:ph type="sldNum" sz="quarter" idx="5"/>
          </p:nvPr>
        </p:nvSpPr>
        <p:spPr/>
        <p:txBody>
          <a:bodyPr/>
          <a:lstStyle/>
          <a:p>
            <a:fld id="{A6FC84E0-A62F-42E1-8B0C-7D28DFB4787A}" type="slidenum">
              <a:rPr lang="en-US" smtClean="0"/>
              <a:t>44</a:t>
            </a:fld>
            <a:endParaRPr lang="en-US"/>
          </a:p>
        </p:txBody>
      </p:sp>
    </p:spTree>
    <p:extLst>
      <p:ext uri="{BB962C8B-B14F-4D97-AF65-F5344CB8AC3E}">
        <p14:creationId xmlns:p14="http://schemas.microsoft.com/office/powerpoint/2010/main" val="2022123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supervision tree that gets started when we start up </a:t>
            </a:r>
            <a:r>
              <a:rPr lang="en-US" dirty="0" err="1"/>
              <a:t>LivePet</a:t>
            </a:r>
            <a:r>
              <a:rPr lang="en-US" dirty="0"/>
              <a:t>. Most of this is boilerplate that is generated with the app. You can see telemetry is a separate process. </a:t>
            </a:r>
            <a:r>
              <a:rPr lang="en-US" dirty="0" err="1"/>
              <a:t>Ecto</a:t>
            </a:r>
            <a:r>
              <a:rPr lang="en-US" dirty="0"/>
              <a:t>, which controls our DB communication, is a separate process. Finch is an HTTP client. Separate process. The endpoints for our app? A separate process. And, in reality, these are all supervisors themselves. As the consumer though, you don't have to care. You just start a child process. The fact that the child process itself is a supervisor is an implementation detail.</a:t>
            </a:r>
          </a:p>
          <a:p>
            <a:endParaRPr lang="en-US" dirty="0"/>
          </a:p>
          <a:p>
            <a:r>
              <a:rPr lang="en-US" dirty="0"/>
              <a:t>There are different kinds of supervisors as well. In the previous example, you saw we just started a `Supervisor`. That takes in a list of children when started. You can't add anything to it after it starts. But we're running a dynamic number of pets, so we're going to reach for a `</a:t>
            </a:r>
            <a:r>
              <a:rPr lang="en-US" dirty="0" err="1"/>
              <a:t>DynamicSupervisor</a:t>
            </a:r>
            <a:r>
              <a:rPr lang="en-US" dirty="0"/>
              <a:t>`. Let's look at `</a:t>
            </a:r>
            <a:r>
              <a:rPr lang="en-US" dirty="0" err="1"/>
              <a:t>LivePet.PetInitSupervisor</a:t>
            </a:r>
            <a:r>
              <a:rPr lang="en-US" dirty="0"/>
              <a:t>` to see how that works.</a:t>
            </a:r>
          </a:p>
          <a:p>
            <a:endParaRPr lang="en-US" dirty="0"/>
          </a:p>
          <a:p>
            <a:r>
              <a:rPr lang="en-US" dirty="0"/>
              <a:t>You can't pass a list of children to a `</a:t>
            </a:r>
            <a:r>
              <a:rPr lang="en-US" dirty="0" err="1"/>
              <a:t>DynamicSupervisor</a:t>
            </a:r>
            <a:r>
              <a:rPr lang="en-US" dirty="0"/>
              <a:t>` when it starts, but what we can do is start a separate process, a `Task` in this case, that will start all the pets. We load them all from the DB and start a child process of the `</a:t>
            </a:r>
            <a:r>
              <a:rPr lang="en-US" dirty="0" err="1"/>
              <a:t>DynamicSupervisor</a:t>
            </a:r>
            <a:r>
              <a:rPr lang="en-US" dirty="0"/>
              <a:t>` for each pet. And since those pet processes run under the supervisor, if anything goes wrong, we'll start the process again automatically. Fault tolerance!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45</a:t>
            </a:fld>
            <a:endParaRPr lang="en-US"/>
          </a:p>
        </p:txBody>
      </p:sp>
    </p:spTree>
    <p:extLst>
      <p:ext uri="{BB962C8B-B14F-4D97-AF65-F5344CB8AC3E}">
        <p14:creationId xmlns:p14="http://schemas.microsoft.com/office/powerpoint/2010/main" val="506886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whirlwind tour of Elixir the language and the process model. The process model is the foundation for how any Elixir app works, including a LiveView app.</a:t>
            </a:r>
          </a:p>
          <a:p>
            <a:endParaRPr lang="en-US" dirty="0"/>
          </a:p>
          <a:p>
            <a:r>
              <a:rPr lang="en-US" dirty="0"/>
              <a:t>Let’s move onto LiveView itself.</a:t>
            </a:r>
          </a:p>
        </p:txBody>
      </p:sp>
      <p:sp>
        <p:nvSpPr>
          <p:cNvPr id="4" name="Slide Number Placeholder 3"/>
          <p:cNvSpPr>
            <a:spLocks noGrp="1"/>
          </p:cNvSpPr>
          <p:nvPr>
            <p:ph type="sldNum" sz="quarter" idx="5"/>
          </p:nvPr>
        </p:nvSpPr>
        <p:spPr/>
        <p:txBody>
          <a:bodyPr/>
          <a:lstStyle/>
          <a:p>
            <a:fld id="{41624F0E-DEC4-4055-BBC2-60E713F4A980}" type="slidenum">
              <a:rPr lang="en-US" smtClean="0"/>
              <a:t>46</a:t>
            </a:fld>
            <a:endParaRPr lang="en-US"/>
          </a:p>
        </p:txBody>
      </p:sp>
    </p:spTree>
    <p:extLst>
      <p:ext uri="{BB962C8B-B14F-4D97-AF65-F5344CB8AC3E}">
        <p14:creationId xmlns:p14="http://schemas.microsoft.com/office/powerpoint/2010/main" val="3060008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Phoenix </a:t>
            </a:r>
            <a:r>
              <a:rPr lang="en-US" dirty="0"/>
              <a:t>is</a:t>
            </a:r>
            <a:r>
              <a:rPr lang="en-US"/>
              <a:t> the dominant web framework in the Elixir ecosystem. It roughly follows the MVC pattern. If you have experience with any other server-side MVC framework, the core principles will look pretty familiar to you.</a:t>
            </a:r>
            <a:endParaRPr lang="en-US" dirty="0"/>
          </a:p>
          <a:p>
            <a:endParaRPr lang="en-US"/>
          </a:p>
        </p:txBody>
      </p:sp>
      <p:sp>
        <p:nvSpPr>
          <p:cNvPr id="4" name="Slide Number Placeholder 3"/>
          <p:cNvSpPr>
            <a:spLocks noGrp="1"/>
          </p:cNvSpPr>
          <p:nvPr>
            <p:ph type="sldNum" sz="quarter" idx="5"/>
          </p:nvPr>
        </p:nvSpPr>
        <p:spPr/>
        <p:txBody>
          <a:bodyPr/>
          <a:lstStyle/>
          <a:p>
            <a:fld id="{A6FC84E0-A62F-42E1-8B0C-7D28DFB4787A}" type="slidenum">
              <a:rPr lang="en-US" smtClean="0"/>
              <a:t>47</a:t>
            </a:fld>
            <a:endParaRPr lang="en-US"/>
          </a:p>
        </p:txBody>
      </p:sp>
    </p:spTree>
    <p:extLst>
      <p:ext uri="{BB962C8B-B14F-4D97-AF65-F5344CB8AC3E}">
        <p14:creationId xmlns:p14="http://schemas.microsoft.com/office/powerpoint/2010/main" val="327575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kind of desired and admired chart we saw earlier for Elixir, but this time for Phoenix. You can see that people really like ASP.NET Core, Svelte, and Solid.js. But out in front is Phoenix, the dominant web framework in the Elixir ecosystem. So, Elixir is the second more admired language and has the most admired web framework.</a:t>
            </a:r>
          </a:p>
        </p:txBody>
      </p:sp>
      <p:sp>
        <p:nvSpPr>
          <p:cNvPr id="4" name="Slide Number Placeholder 3"/>
          <p:cNvSpPr>
            <a:spLocks noGrp="1"/>
          </p:cNvSpPr>
          <p:nvPr>
            <p:ph type="sldNum" sz="quarter" idx="5"/>
          </p:nvPr>
        </p:nvSpPr>
        <p:spPr/>
        <p:txBody>
          <a:bodyPr/>
          <a:lstStyle/>
          <a:p>
            <a:fld id="{A6FC84E0-A62F-42E1-8B0C-7D28DFB4787A}" type="slidenum">
              <a:rPr lang="en-US" smtClean="0"/>
              <a:t>48</a:t>
            </a:fld>
            <a:endParaRPr lang="en-US"/>
          </a:p>
        </p:txBody>
      </p:sp>
    </p:spTree>
    <p:extLst>
      <p:ext uri="{BB962C8B-B14F-4D97-AF65-F5344CB8AC3E}">
        <p14:creationId xmlns:p14="http://schemas.microsoft.com/office/powerpoint/2010/main" val="457740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49</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60 minutes, so you're not going to walk out of here as an expert in Elixir and LiveView. I want to give you a taste of what is possible.</a:t>
            </a:r>
          </a:p>
          <a:p>
            <a:pPr lvl="0"/>
            <a:endParaRPr lang="en-US" dirty="0"/>
          </a:p>
          <a:p>
            <a:pPr lvl="0"/>
            <a:r>
              <a:rPr lang="en-US" dirty="0"/>
              <a:t>We're going to start with a brief overview of the language itself so you can better follow the code examples. Then we're going to talk about the process model Elixir uses.</a:t>
            </a:r>
          </a:p>
          <a:p>
            <a:endParaRPr lang="en-US" dirty="0"/>
          </a:p>
          <a:p>
            <a:r>
              <a:rPr lang="en-US" dirty="0"/>
              <a:t>After that, we're going to switch over to LiveView. We'll talk about how it builds on top of the Elixir process model. Then, through a series of demos we’re going to build up most of the features you see in THAT Pet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an hour. We're not going to cover anything about testing. We're not going to talk about Erlang at all, which is the original language that runs on the BEAM. We're not going to talk about other JavaScript frameworks. I've used Vue and Angular, but we're not going to do much, if any, comparison with those frameworks. If you’re interested in those comparisons, I would love to talk to you afterwards or over the next few days.</a:t>
            </a:r>
          </a:p>
        </p:txBody>
      </p:sp>
      <p:sp>
        <p:nvSpPr>
          <p:cNvPr id="4" name="Slide Number Placeholder 3"/>
          <p:cNvSpPr>
            <a:spLocks noGrp="1"/>
          </p:cNvSpPr>
          <p:nvPr>
            <p:ph type="sldNum" sz="quarter" idx="5"/>
          </p:nvPr>
        </p:nvSpPr>
        <p:spPr/>
        <p:txBody>
          <a:bodyPr/>
          <a:lstStyle/>
          <a:p>
            <a:fld id="{41624F0E-DEC4-4055-BBC2-60E713F4A980}" type="slidenum">
              <a:rPr lang="en-US" smtClean="0"/>
              <a:t>5</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LiveView builds on top of Phoenix to provide this to the Elixir ecosystem.</a:t>
            </a:r>
          </a:p>
          <a:p>
            <a:endParaRPr lang="en-US" dirty="0"/>
          </a:p>
          <a:p>
            <a:r>
              <a:rPr lang="en-US" dirty="0"/>
              <a:t>When you go to a LiveView page, a process is started receives events, updates its state, and renders updates to a page as diffs. I really want to stress that a LiveView is just another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50</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a:t>
            </a:r>
          </a:p>
        </p:txBody>
      </p:sp>
      <p:sp>
        <p:nvSpPr>
          <p:cNvPr id="4" name="Slide Number Placeholder 3"/>
          <p:cNvSpPr>
            <a:spLocks noGrp="1"/>
          </p:cNvSpPr>
          <p:nvPr>
            <p:ph type="sldNum" sz="quarter" idx="5"/>
          </p:nvPr>
        </p:nvSpPr>
        <p:spPr/>
        <p:txBody>
          <a:bodyPr/>
          <a:lstStyle/>
          <a:p>
            <a:fld id="{A6FC84E0-A62F-42E1-8B0C-7D28DFB4787A}" type="slidenum">
              <a:rPr lang="en-US" smtClean="0"/>
              <a:t>51</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a:t>that, </a:t>
            </a:r>
            <a:r>
              <a:rPr lang="en-US" dirty="0"/>
              <a:t>let’s start diving into some code </a:t>
            </a:r>
            <a:r>
              <a:rPr lang="en-US"/>
              <a:t>for </a:t>
            </a:r>
            <a:r>
              <a:rPr lang="en-US" dirty="0"/>
              <a:t>THAT Pet</a:t>
            </a:r>
            <a:r>
              <a:rPr lang="en-US"/>
              <a:t>.</a:t>
            </a:r>
          </a:p>
        </p:txBody>
      </p:sp>
      <p:sp>
        <p:nvSpPr>
          <p:cNvPr id="4" name="Slide Number Placeholder 3"/>
          <p:cNvSpPr>
            <a:spLocks noGrp="1"/>
          </p:cNvSpPr>
          <p:nvPr>
            <p:ph type="sldNum" sz="quarter" idx="5"/>
          </p:nvPr>
        </p:nvSpPr>
        <p:spPr/>
        <p:txBody>
          <a:bodyPr/>
          <a:lstStyle/>
          <a:p>
            <a:fld id="{A6FC84E0-A62F-42E1-8B0C-7D28DFB4787A}" type="slidenum">
              <a:rPr lang="en-US" smtClean="0"/>
              <a:t>52</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went over a lot. We looked at several different live views for creating a pet, listing pets, and viewing pets. We saw how we could handle events from the browser. We saw how we can get real-time updates by handling messages from the pet simulation. We saw both function and live components. And we wrapped up by looking a little bit of presence and pub-sub.</a:t>
            </a:r>
          </a:p>
        </p:txBody>
      </p:sp>
      <p:sp>
        <p:nvSpPr>
          <p:cNvPr id="4" name="Slide Number Placeholder 3"/>
          <p:cNvSpPr>
            <a:spLocks noGrp="1"/>
          </p:cNvSpPr>
          <p:nvPr>
            <p:ph type="sldNum" sz="quarter" idx="5"/>
          </p:nvPr>
        </p:nvSpPr>
        <p:spPr/>
        <p:txBody>
          <a:bodyPr/>
          <a:lstStyle/>
          <a:p>
            <a:fld id="{41624F0E-DEC4-4055-BBC2-60E713F4A980}" type="slidenum">
              <a:rPr lang="en-US" smtClean="0"/>
              <a:t>53</a:t>
            </a:fld>
            <a:endParaRPr lang="en-US"/>
          </a:p>
        </p:txBody>
      </p:sp>
    </p:spTree>
    <p:extLst>
      <p:ext uri="{BB962C8B-B14F-4D97-AF65-F5344CB8AC3E}">
        <p14:creationId xmlns:p14="http://schemas.microsoft.com/office/powerpoint/2010/main" val="950078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Elixir. It’s my favorite programming language right now. I spent the previous decade almost exclusively as a C# dev. Switching to Elixir has been fantastic. It’s reinvigorated my love for programming. Every time I write a </a:t>
            </a:r>
            <a:r>
              <a:rPr lang="en-US" dirty="0" err="1"/>
              <a:t>GenServer</a:t>
            </a:r>
            <a:r>
              <a:rPr lang="en-US" dirty="0"/>
              <a:t>, it feels like I have a new super power.</a:t>
            </a:r>
          </a:p>
          <a:p>
            <a:endParaRPr lang="en-US" dirty="0"/>
          </a:p>
          <a:p>
            <a:r>
              <a:rPr lang="en-US" dirty="0"/>
              <a:t>I’ve added all of these resources, including the link to the GitHub repo, to the session page on the website. I’ll add the slides to GitHub shortly after the talk as well.</a:t>
            </a:r>
          </a:p>
          <a:p>
            <a:endParaRPr lang="en-US" dirty="0"/>
          </a:p>
          <a:p>
            <a:r>
              <a:rPr lang="en-US" dirty="0"/>
              <a:t>LiveView itself is very close to a 1.0 release. They’ve been very cautious with calling it 1.0, but they’re close to doing so. It’s very full featured already and we use it production at Online Rewards without issue.</a:t>
            </a:r>
          </a:p>
        </p:txBody>
      </p:sp>
      <p:sp>
        <p:nvSpPr>
          <p:cNvPr id="4" name="Slide Number Placeholder 3"/>
          <p:cNvSpPr>
            <a:spLocks noGrp="1"/>
          </p:cNvSpPr>
          <p:nvPr>
            <p:ph type="sldNum" sz="quarter" idx="5"/>
          </p:nvPr>
        </p:nvSpPr>
        <p:spPr/>
        <p:txBody>
          <a:bodyPr/>
          <a:lstStyle/>
          <a:p>
            <a:fld id="{A6FC84E0-A62F-42E1-8B0C-7D28DFB4787A}" type="slidenum">
              <a:rPr lang="en-US" smtClean="0"/>
              <a:t>54</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feedback is greatly appreciated. This QR code will take you to the survey form for this session.</a:t>
            </a:r>
          </a:p>
          <a:p>
            <a:endParaRPr lang="en-US" dirty="0"/>
          </a:p>
          <a:p>
            <a:r>
              <a:rPr lang="en-US" dirty="0"/>
              <a:t>Once again, I am Brian Meeker. It has been an honor to present to you today. If you have any questions or want to chat, come on up. Enjoy the rest of your week at THAT Conference and create some pets if you feel like it</a:t>
            </a:r>
          </a:p>
        </p:txBody>
      </p:sp>
      <p:sp>
        <p:nvSpPr>
          <p:cNvPr id="4" name="Slide Number Placeholder 3"/>
          <p:cNvSpPr>
            <a:spLocks noGrp="1"/>
          </p:cNvSpPr>
          <p:nvPr>
            <p:ph type="sldNum" sz="quarter" idx="5"/>
          </p:nvPr>
        </p:nvSpPr>
        <p:spPr/>
        <p:txBody>
          <a:bodyPr/>
          <a:lstStyle/>
          <a:p>
            <a:fld id="{A6FC84E0-A62F-42E1-8B0C-7D28DFB4787A}" type="slidenum">
              <a:rPr lang="en-US" smtClean="0"/>
              <a:t>55</a:t>
            </a:fld>
            <a:endParaRPr lang="en-US"/>
          </a:p>
        </p:txBody>
      </p:sp>
    </p:spTree>
    <p:extLst>
      <p:ext uri="{BB962C8B-B14F-4D97-AF65-F5344CB8AC3E}">
        <p14:creationId xmlns:p14="http://schemas.microsoft.com/office/powerpoint/2010/main" val="2995099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DA29696-2BE8-442F-AE32-06B5202A784A}" type="slidenum">
              <a:rPr lang="en-US" smtClean="0"/>
              <a:t>56</a:t>
            </a:fld>
            <a:endParaRPr lang="en-US"/>
          </a:p>
        </p:txBody>
      </p:sp>
    </p:spTree>
    <p:extLst>
      <p:ext uri="{BB962C8B-B14F-4D97-AF65-F5344CB8AC3E}">
        <p14:creationId xmlns:p14="http://schemas.microsoft.com/office/powerpoint/2010/main" val="18801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you attended workshops yesterday. Many saw the opening keynote this morning. This is the first session of many you’ll attend over the next three days. You’re going to be bombarded with lots of things that you are excited about. That’s one of the great things about conferences.</a:t>
            </a:r>
          </a:p>
          <a:p>
            <a:endParaRPr lang="en-US"/>
          </a:p>
          <a:p>
            <a:r>
              <a:rPr lang="en-US"/>
              <a:t>My goal is simply this. I want you to leave this room today excited enough to try Elixir and LiveView that you actually sit down and give it a shot. That could be right after this session. It could be this weekend. It could be next month or next year.</a:t>
            </a:r>
          </a:p>
          <a:p>
            <a:endParaRPr lang="en-US"/>
          </a:p>
          <a:p>
            <a:r>
              <a:rPr lang="en-US"/>
              <a:t>And, hey, if this isn’t the session that excites you the most, I hope you take the time to dive more deeply into whatever new thing strikes a chord with you</a:t>
            </a:r>
            <a:r>
              <a:rPr lang="en-US" dirty="0"/>
              <a:t> this week</a:t>
            </a:r>
            <a:r>
              <a:rPr lang="en-US"/>
              <a:t>. Don’t leave THAT Conference with the intent of one day diving deeper into </a:t>
            </a:r>
            <a:r>
              <a:rPr lang="en-US" dirty="0"/>
              <a:t>something</a:t>
            </a:r>
            <a:r>
              <a:rPr lang="en-US"/>
              <a:t>. As you leave the conference, pick which one thing you want to learn more about and go for it. And if that thing is Elixir and LiveView, awesome.</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course is that I’m speaking at a conference where I can’t expect anybody in my audience to know anything about Elixir, so…</a:t>
            </a:r>
          </a:p>
        </p:txBody>
      </p:sp>
      <p:sp>
        <p:nvSpPr>
          <p:cNvPr id="4" name="Slide Number Placeholder 3"/>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2047726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a functional, dynamic, immutable language with robust support for pattern matching and macros. And, very importantly for my desire to simulate an absurd number of virtual pets, it has amazing concurrency support.</a:t>
            </a:r>
          </a:p>
        </p:txBody>
      </p:sp>
      <p:sp>
        <p:nvSpPr>
          <p:cNvPr id="4" name="Slide Number Placeholder 3"/>
          <p:cNvSpPr>
            <a:spLocks noGrp="1"/>
          </p:cNvSpPr>
          <p:nvPr>
            <p:ph type="sldNum" sz="quarter" idx="5"/>
          </p:nvPr>
        </p:nvSpPr>
        <p:spPr/>
        <p:txBody>
          <a:bodyPr/>
          <a:lstStyle/>
          <a:p>
            <a:fld id="{41624F0E-DEC4-4055-BBC2-60E713F4A980}" type="slidenum">
              <a:rPr lang="en-US" smtClean="0"/>
              <a:t>9</a:t>
            </a:fld>
            <a:endParaRPr lang="en-US"/>
          </a:p>
        </p:txBody>
      </p:sp>
    </p:spTree>
    <p:extLst>
      <p:ext uri="{BB962C8B-B14F-4D97-AF65-F5344CB8AC3E}">
        <p14:creationId xmlns:p14="http://schemas.microsoft.com/office/powerpoint/2010/main" val="347024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27258"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a:t>Insert photo here</a:t>
            </a:r>
          </a:p>
        </p:txBody>
      </p:sp>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a:t>Click to add subtitle</a:t>
            </a: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Tree>
    <p:extLst>
      <p:ext uri="{BB962C8B-B14F-4D97-AF65-F5344CB8AC3E}">
        <p14:creationId xmlns:p14="http://schemas.microsoft.com/office/powerpoint/2010/main" val="3612901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8"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en.wikipedia.org/wiki/File:Socotra_dragon_tree.JP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hyperlink" Target="https://github.com/CuriousCurmudge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p:txBody>
          <a:bodyPr>
            <a:normAutofit/>
          </a:bodyPr>
          <a:lstStyle/>
          <a:p>
            <a:r>
              <a:rPr lang="en-US"/>
              <a:t>It’s a Live(View)</a:t>
            </a:r>
            <a:br>
              <a:rPr lang="en-US"/>
            </a:br>
            <a:r>
              <a:rPr lang="en-US" sz="4000"/>
              <a:t>Discover the Elixir of </a:t>
            </a:r>
            <a:r>
              <a:rPr lang="en-US" sz="4000" dirty="0"/>
              <a:t>Life</a:t>
            </a:r>
            <a:r>
              <a:rPr lang="en-US" sz="4000"/>
              <a:t> With a Virtual Pet</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a:t>Brian Meeker</a:t>
            </a:r>
          </a:p>
          <a:p>
            <a:r>
              <a:rPr lang="en-US"/>
              <a:t>Sr. Software Engineer at Online Rewards</a:t>
            </a:r>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
        <p:nvSpPr>
          <p:cNvPr id="4" name="TextBox 3">
            <a:extLst>
              <a:ext uri="{FF2B5EF4-FFF2-40B4-BE49-F238E27FC236}">
                <a16:creationId xmlns:a16="http://schemas.microsoft.com/office/drawing/2014/main" id="{9371D6B1-9A49-ECD7-B700-12D608C9FE06}"/>
              </a:ext>
            </a:extLst>
          </p:cNvPr>
          <p:cNvSpPr txBox="1"/>
          <p:nvPr/>
        </p:nvSpPr>
        <p:spPr>
          <a:xfrm>
            <a:off x="485634" y="5266914"/>
            <a:ext cx="5573756" cy="1015663"/>
          </a:xfrm>
          <a:prstGeom prst="rect">
            <a:avLst/>
          </a:prstGeom>
          <a:noFill/>
        </p:spPr>
        <p:txBody>
          <a:bodyPr wrap="square" rtlCol="0">
            <a:spAutoFit/>
          </a:bodyPr>
          <a:lstStyle/>
          <a:p>
            <a:r>
              <a:rPr lang="en-US" sz="6000" dirty="0"/>
              <a:t>Starting at 11:00</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597A2F9E-7FAE-062A-521B-865ADCF91849}"/>
              </a:ext>
            </a:extLst>
          </p:cNvPr>
          <p:cNvPicPr>
            <a:picLocks noChangeAspect="1"/>
          </p:cNvPicPr>
          <p:nvPr/>
        </p:nvPicPr>
        <p:blipFill>
          <a:blip r:embed="rId3"/>
          <a:stretch>
            <a:fillRect/>
          </a:stretch>
        </p:blipFill>
        <p:spPr>
          <a:xfrm>
            <a:off x="0" y="-164037"/>
            <a:ext cx="12192000" cy="7022037"/>
          </a:xfrm>
          <a:prstGeom prst="rect">
            <a:avLst/>
          </a:prstGeom>
        </p:spPr>
      </p:pic>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sp>
        <p:nvSpPr>
          <p:cNvPr id="7" name="Rectangle 6">
            <a:extLst>
              <a:ext uri="{FF2B5EF4-FFF2-40B4-BE49-F238E27FC236}">
                <a16:creationId xmlns:a16="http://schemas.microsoft.com/office/drawing/2014/main" id="{88E8828A-3770-DD45-A894-602DE390213A}"/>
              </a:ext>
            </a:extLst>
          </p:cNvPr>
          <p:cNvSpPr/>
          <p:nvPr/>
        </p:nvSpPr>
        <p:spPr>
          <a:xfrm>
            <a:off x="762902" y="952275"/>
            <a:ext cx="1091328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77019A-B1C7-CC8A-8999-C5A3917C9934}"/>
              </a:ext>
            </a:extLst>
          </p:cNvPr>
          <p:cNvSpPr/>
          <p:nvPr/>
        </p:nvSpPr>
        <p:spPr>
          <a:xfrm>
            <a:off x="725027" y="3890258"/>
            <a:ext cx="958226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4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Integers, Floats, and Booleans</a:t>
            </a:r>
          </a:p>
        </p:txBody>
      </p:sp>
      <p:pic>
        <p:nvPicPr>
          <p:cNvPr id="10" name="Content Placeholder 9" descr="A screenshot of a computer&#10;&#10;Description automatically generated with medium confidence">
            <a:extLst>
              <a:ext uri="{FF2B5EF4-FFF2-40B4-BE49-F238E27FC236}">
                <a16:creationId xmlns:a16="http://schemas.microsoft.com/office/drawing/2014/main" id="{8C553C1A-8395-7BB0-E5B8-FC954E4D184E}"/>
              </a:ext>
            </a:extLst>
          </p:cNvPr>
          <p:cNvPicPr>
            <a:picLocks noGrp="1" noChangeAspect="1"/>
          </p:cNvPicPr>
          <p:nvPr>
            <p:ph idx="1"/>
          </p:nvPr>
        </p:nvPicPr>
        <p:blipFill>
          <a:blip r:embed="rId3"/>
          <a:stretch>
            <a:fillRect/>
          </a:stretch>
        </p:blipFill>
        <p:spPr>
          <a:xfrm>
            <a:off x="3766396" y="2278584"/>
            <a:ext cx="4659208" cy="3445419"/>
          </a:xfrm>
        </p:spPr>
      </p:pic>
    </p:spTree>
    <p:extLst>
      <p:ext uri="{BB962C8B-B14F-4D97-AF65-F5344CB8AC3E}">
        <p14:creationId xmlns:p14="http://schemas.microsoft.com/office/powerpoint/2010/main" val="1772482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Strings</a:t>
            </a:r>
          </a:p>
        </p:txBody>
      </p:sp>
      <p:pic>
        <p:nvPicPr>
          <p:cNvPr id="6" name="Content Placeholder 5" descr="A screenshot of a computer screen&#10;&#10;Description automatically generated with low confidence">
            <a:extLst>
              <a:ext uri="{FF2B5EF4-FFF2-40B4-BE49-F238E27FC236}">
                <a16:creationId xmlns:a16="http://schemas.microsoft.com/office/drawing/2014/main" id="{7B5887DB-3042-9C21-4FE2-583B5D742EEF}"/>
              </a:ext>
            </a:extLst>
          </p:cNvPr>
          <p:cNvPicPr>
            <a:picLocks noGrp="1" noChangeAspect="1"/>
          </p:cNvPicPr>
          <p:nvPr>
            <p:ph idx="1"/>
          </p:nvPr>
        </p:nvPicPr>
        <p:blipFill>
          <a:blip r:embed="rId3"/>
          <a:stretch>
            <a:fillRect/>
          </a:stretch>
        </p:blipFill>
        <p:spPr>
          <a:xfrm>
            <a:off x="1815081" y="2923580"/>
            <a:ext cx="8561838" cy="2155428"/>
          </a:xfrm>
        </p:spPr>
      </p:pic>
    </p:spTree>
    <p:extLst>
      <p:ext uri="{BB962C8B-B14F-4D97-AF65-F5344CB8AC3E}">
        <p14:creationId xmlns:p14="http://schemas.microsoft.com/office/powerpoint/2010/main" val="83116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Atoms</a:t>
            </a:r>
          </a:p>
        </p:txBody>
      </p:sp>
      <p:pic>
        <p:nvPicPr>
          <p:cNvPr id="7" name="Content Placeholder 6" descr="A picture containing text, screenshot, font&#10;&#10;Description automatically generated">
            <a:extLst>
              <a:ext uri="{FF2B5EF4-FFF2-40B4-BE49-F238E27FC236}">
                <a16:creationId xmlns:a16="http://schemas.microsoft.com/office/drawing/2014/main" id="{47D5CF54-9CA5-5A99-3AA6-46B601884451}"/>
              </a:ext>
            </a:extLst>
          </p:cNvPr>
          <p:cNvPicPr>
            <a:picLocks noGrp="1" noChangeAspect="1"/>
          </p:cNvPicPr>
          <p:nvPr>
            <p:ph idx="1"/>
          </p:nvPr>
        </p:nvPicPr>
        <p:blipFill>
          <a:blip r:embed="rId3"/>
          <a:stretch>
            <a:fillRect/>
          </a:stretch>
        </p:blipFill>
        <p:spPr>
          <a:xfrm>
            <a:off x="3453423" y="2273141"/>
            <a:ext cx="5285153" cy="3456305"/>
          </a:xfrm>
        </p:spPr>
      </p:pic>
    </p:spTree>
    <p:extLst>
      <p:ext uri="{BB962C8B-B14F-4D97-AF65-F5344CB8AC3E}">
        <p14:creationId xmlns:p14="http://schemas.microsoft.com/office/powerpoint/2010/main" val="238620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Lists</a:t>
            </a:r>
          </a:p>
        </p:txBody>
      </p:sp>
      <p:pic>
        <p:nvPicPr>
          <p:cNvPr id="6" name="Content Placeholder 5" descr="A picture containing text, font, screenshot&#10;&#10;Description automatically generated">
            <a:extLst>
              <a:ext uri="{FF2B5EF4-FFF2-40B4-BE49-F238E27FC236}">
                <a16:creationId xmlns:a16="http://schemas.microsoft.com/office/drawing/2014/main" id="{D7406119-E81E-327E-7101-DEE98FE494F0}"/>
              </a:ext>
            </a:extLst>
          </p:cNvPr>
          <p:cNvPicPr>
            <a:picLocks noGrp="1" noChangeAspect="1"/>
          </p:cNvPicPr>
          <p:nvPr>
            <p:ph idx="1"/>
          </p:nvPr>
        </p:nvPicPr>
        <p:blipFill>
          <a:blip r:embed="rId3"/>
          <a:stretch>
            <a:fillRect/>
          </a:stretch>
        </p:blipFill>
        <p:spPr>
          <a:xfrm>
            <a:off x="3205767" y="2267698"/>
            <a:ext cx="5780465" cy="3467191"/>
          </a:xfrm>
        </p:spPr>
      </p:pic>
    </p:spTree>
    <p:extLst>
      <p:ext uri="{BB962C8B-B14F-4D97-AF65-F5344CB8AC3E}">
        <p14:creationId xmlns:p14="http://schemas.microsoft.com/office/powerpoint/2010/main" val="1854549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Tuples</a:t>
            </a:r>
          </a:p>
        </p:txBody>
      </p:sp>
      <p:pic>
        <p:nvPicPr>
          <p:cNvPr id="7" name="Content Placeholder 6" descr="A screen shot of a computer program&#10;&#10;Description automatically generated with medium confidence">
            <a:extLst>
              <a:ext uri="{FF2B5EF4-FFF2-40B4-BE49-F238E27FC236}">
                <a16:creationId xmlns:a16="http://schemas.microsoft.com/office/drawing/2014/main" id="{315BAD11-3CBC-ACAC-EA16-CE6FA5D212EA}"/>
              </a:ext>
            </a:extLst>
          </p:cNvPr>
          <p:cNvPicPr>
            <a:picLocks noGrp="1" noChangeAspect="1"/>
          </p:cNvPicPr>
          <p:nvPr>
            <p:ph idx="1"/>
          </p:nvPr>
        </p:nvPicPr>
        <p:blipFill>
          <a:blip r:embed="rId3"/>
          <a:stretch>
            <a:fillRect/>
          </a:stretch>
        </p:blipFill>
        <p:spPr>
          <a:xfrm>
            <a:off x="2860137" y="1943840"/>
            <a:ext cx="6471726" cy="4114908"/>
          </a:xfrm>
        </p:spPr>
      </p:pic>
      <p:sp>
        <p:nvSpPr>
          <p:cNvPr id="3" name="Arrow: Left 2">
            <a:extLst>
              <a:ext uri="{FF2B5EF4-FFF2-40B4-BE49-F238E27FC236}">
                <a16:creationId xmlns:a16="http://schemas.microsoft.com/office/drawing/2014/main" id="{749CF08B-05CB-FE1C-B771-7E8A50F1002D}"/>
              </a:ext>
            </a:extLst>
          </p:cNvPr>
          <p:cNvSpPr/>
          <p:nvPr/>
        </p:nvSpPr>
        <p:spPr>
          <a:xfrm>
            <a:off x="5474743" y="5266944"/>
            <a:ext cx="621257" cy="487680"/>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79C0C5-1ECF-181F-82BF-F8222C9A0D85}"/>
              </a:ext>
            </a:extLst>
          </p:cNvPr>
          <p:cNvSpPr txBox="1"/>
          <p:nvPr/>
        </p:nvSpPr>
        <p:spPr>
          <a:xfrm>
            <a:off x="6096000" y="5240774"/>
            <a:ext cx="3425952" cy="584775"/>
          </a:xfrm>
          <a:prstGeom prst="rect">
            <a:avLst/>
          </a:prstGeom>
          <a:noFill/>
        </p:spPr>
        <p:txBody>
          <a:bodyPr wrap="square" rtlCol="0">
            <a:spAutoFit/>
          </a:bodyPr>
          <a:lstStyle/>
          <a:p>
            <a:r>
              <a:rPr lang="en-US" sz="3200" dirty="0">
                <a:solidFill>
                  <a:schemeClr val="bg1"/>
                </a:solidFill>
              </a:rPr>
              <a:t>Tuple not changed</a:t>
            </a:r>
          </a:p>
        </p:txBody>
      </p:sp>
    </p:spTree>
    <p:extLst>
      <p:ext uri="{BB962C8B-B14F-4D97-AF65-F5344CB8AC3E}">
        <p14:creationId xmlns:p14="http://schemas.microsoft.com/office/powerpoint/2010/main" val="251212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Maps</a:t>
            </a:r>
          </a:p>
        </p:txBody>
      </p:sp>
      <p:pic>
        <p:nvPicPr>
          <p:cNvPr id="6" name="Content Placeholder 5" descr="A picture containing text, screenshot, font&#10;&#10;Description automatically generated">
            <a:extLst>
              <a:ext uri="{FF2B5EF4-FFF2-40B4-BE49-F238E27FC236}">
                <a16:creationId xmlns:a16="http://schemas.microsoft.com/office/drawing/2014/main" id="{83845EC1-0D0D-7234-4B54-783779E4864E}"/>
              </a:ext>
            </a:extLst>
          </p:cNvPr>
          <p:cNvPicPr>
            <a:picLocks noGrp="1" noChangeAspect="1"/>
          </p:cNvPicPr>
          <p:nvPr>
            <p:ph idx="1"/>
          </p:nvPr>
        </p:nvPicPr>
        <p:blipFill>
          <a:blip r:embed="rId3"/>
          <a:stretch>
            <a:fillRect/>
          </a:stretch>
        </p:blipFill>
        <p:spPr>
          <a:xfrm>
            <a:off x="1933106" y="1825625"/>
            <a:ext cx="8325787" cy="4351338"/>
          </a:xfrm>
        </p:spPr>
      </p:pic>
      <p:sp>
        <p:nvSpPr>
          <p:cNvPr id="3" name="Arrow: Right 2">
            <a:extLst>
              <a:ext uri="{FF2B5EF4-FFF2-40B4-BE49-F238E27FC236}">
                <a16:creationId xmlns:a16="http://schemas.microsoft.com/office/drawing/2014/main" id="{32BC0BE5-8942-4632-7B21-7BAEAD7D7CE8}"/>
              </a:ext>
            </a:extLst>
          </p:cNvPr>
          <p:cNvSpPr/>
          <p:nvPr/>
        </p:nvSpPr>
        <p:spPr>
          <a:xfrm rot="7411688">
            <a:off x="4779265" y="1181022"/>
            <a:ext cx="829056" cy="62179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9B3E6E-4E1C-49E8-879B-84613846DB7F}"/>
              </a:ext>
            </a:extLst>
          </p:cNvPr>
          <p:cNvSpPr txBox="1"/>
          <p:nvPr/>
        </p:nvSpPr>
        <p:spPr>
          <a:xfrm>
            <a:off x="4937017" y="448650"/>
            <a:ext cx="1742913" cy="584775"/>
          </a:xfrm>
          <a:prstGeom prst="rect">
            <a:avLst/>
          </a:prstGeom>
          <a:noFill/>
        </p:spPr>
        <p:txBody>
          <a:bodyPr wrap="none" rtlCol="0">
            <a:spAutoFit/>
          </a:bodyPr>
          <a:lstStyle/>
          <a:p>
            <a:r>
              <a:rPr lang="en-US" sz="3200" dirty="0"/>
              <a:t>Atom key</a:t>
            </a:r>
          </a:p>
        </p:txBody>
      </p:sp>
      <p:sp>
        <p:nvSpPr>
          <p:cNvPr id="5" name="Arrow: Left 4">
            <a:extLst>
              <a:ext uri="{FF2B5EF4-FFF2-40B4-BE49-F238E27FC236}">
                <a16:creationId xmlns:a16="http://schemas.microsoft.com/office/drawing/2014/main" id="{5E31615B-FDA4-6EB8-111D-6F49C1E230BF}"/>
              </a:ext>
            </a:extLst>
          </p:cNvPr>
          <p:cNvSpPr/>
          <p:nvPr/>
        </p:nvSpPr>
        <p:spPr>
          <a:xfrm>
            <a:off x="4705662" y="3593596"/>
            <a:ext cx="805122" cy="51288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D91A7A-A944-F53B-B8A4-17CA927A85B8}"/>
              </a:ext>
            </a:extLst>
          </p:cNvPr>
          <p:cNvSpPr txBox="1"/>
          <p:nvPr/>
        </p:nvSpPr>
        <p:spPr>
          <a:xfrm>
            <a:off x="5510784" y="3557652"/>
            <a:ext cx="1940788" cy="584775"/>
          </a:xfrm>
          <a:prstGeom prst="rect">
            <a:avLst/>
          </a:prstGeom>
          <a:noFill/>
        </p:spPr>
        <p:txBody>
          <a:bodyPr wrap="none" rtlCol="0">
            <a:spAutoFit/>
          </a:bodyPr>
          <a:lstStyle/>
          <a:p>
            <a:r>
              <a:rPr lang="en-US" sz="3200" dirty="0">
                <a:solidFill>
                  <a:schemeClr val="bg1"/>
                </a:solidFill>
              </a:rPr>
              <a:t>Dot syntax</a:t>
            </a:r>
          </a:p>
        </p:txBody>
      </p:sp>
      <p:sp>
        <p:nvSpPr>
          <p:cNvPr id="8" name="Arrow: Left 7">
            <a:extLst>
              <a:ext uri="{FF2B5EF4-FFF2-40B4-BE49-F238E27FC236}">
                <a16:creationId xmlns:a16="http://schemas.microsoft.com/office/drawing/2014/main" id="{53535AD4-47E9-C285-53C1-20B3242F9E61}"/>
              </a:ext>
            </a:extLst>
          </p:cNvPr>
          <p:cNvSpPr/>
          <p:nvPr/>
        </p:nvSpPr>
        <p:spPr>
          <a:xfrm>
            <a:off x="6704409" y="4852195"/>
            <a:ext cx="611325" cy="487680"/>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A52F2C-897C-87F9-E09F-3041A672BFB2}"/>
              </a:ext>
            </a:extLst>
          </p:cNvPr>
          <p:cNvSpPr txBox="1"/>
          <p:nvPr/>
        </p:nvSpPr>
        <p:spPr>
          <a:xfrm>
            <a:off x="7303275" y="4803648"/>
            <a:ext cx="2999232" cy="584775"/>
          </a:xfrm>
          <a:prstGeom prst="rect">
            <a:avLst/>
          </a:prstGeom>
          <a:noFill/>
        </p:spPr>
        <p:txBody>
          <a:bodyPr wrap="square" rtlCol="0">
            <a:spAutoFit/>
          </a:bodyPr>
          <a:lstStyle/>
          <a:p>
            <a:r>
              <a:rPr lang="en-US" sz="3200" dirty="0">
                <a:solidFill>
                  <a:schemeClr val="bg1"/>
                </a:solidFill>
              </a:rPr>
              <a:t>Pet not changed</a:t>
            </a:r>
          </a:p>
        </p:txBody>
      </p:sp>
    </p:spTree>
    <p:extLst>
      <p:ext uri="{BB962C8B-B14F-4D97-AF65-F5344CB8AC3E}">
        <p14:creationId xmlns:p14="http://schemas.microsoft.com/office/powerpoint/2010/main" val="42907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Keyword Lists</a:t>
            </a:r>
          </a:p>
        </p:txBody>
      </p:sp>
      <p:pic>
        <p:nvPicPr>
          <p:cNvPr id="7" name="Content Placeholder 6" descr="A screen shot of a computer program&#10;&#10;Description automatically generated with low confidence">
            <a:extLst>
              <a:ext uri="{FF2B5EF4-FFF2-40B4-BE49-F238E27FC236}">
                <a16:creationId xmlns:a16="http://schemas.microsoft.com/office/drawing/2014/main" id="{0F795440-86ED-9828-FC2F-38D284864B95}"/>
              </a:ext>
            </a:extLst>
          </p:cNvPr>
          <p:cNvPicPr>
            <a:picLocks noGrp="1" noChangeAspect="1"/>
          </p:cNvPicPr>
          <p:nvPr>
            <p:ph idx="1"/>
          </p:nvPr>
        </p:nvPicPr>
        <p:blipFill>
          <a:blip r:embed="rId3"/>
          <a:stretch>
            <a:fillRect/>
          </a:stretch>
        </p:blipFill>
        <p:spPr>
          <a:xfrm>
            <a:off x="1891283" y="2311242"/>
            <a:ext cx="8409434" cy="3380103"/>
          </a:xfrm>
        </p:spPr>
      </p:pic>
      <p:sp>
        <p:nvSpPr>
          <p:cNvPr id="3" name="Rectangle 2">
            <a:extLst>
              <a:ext uri="{FF2B5EF4-FFF2-40B4-BE49-F238E27FC236}">
                <a16:creationId xmlns:a16="http://schemas.microsoft.com/office/drawing/2014/main" id="{0384CDE6-09DB-220B-8B8F-0D7828325CE2}"/>
              </a:ext>
            </a:extLst>
          </p:cNvPr>
          <p:cNvSpPr/>
          <p:nvPr/>
        </p:nvSpPr>
        <p:spPr>
          <a:xfrm>
            <a:off x="3392478" y="3646779"/>
            <a:ext cx="5416062" cy="3841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88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Anonymous Functions</a:t>
            </a:r>
          </a:p>
        </p:txBody>
      </p:sp>
      <p:pic>
        <p:nvPicPr>
          <p:cNvPr id="6" name="Content Placeholder 5" descr="A screen shot of a computer program&#10;&#10;Description automatically generated with low confidence">
            <a:extLst>
              <a:ext uri="{FF2B5EF4-FFF2-40B4-BE49-F238E27FC236}">
                <a16:creationId xmlns:a16="http://schemas.microsoft.com/office/drawing/2014/main" id="{F4AE9DF5-7F00-AEE9-CB4B-5380982297D6}"/>
              </a:ext>
            </a:extLst>
          </p:cNvPr>
          <p:cNvPicPr>
            <a:picLocks noGrp="1" noChangeAspect="1"/>
          </p:cNvPicPr>
          <p:nvPr>
            <p:ph idx="1"/>
          </p:nvPr>
        </p:nvPicPr>
        <p:blipFill>
          <a:blip r:embed="rId3"/>
          <a:stretch>
            <a:fillRect/>
          </a:stretch>
        </p:blipFill>
        <p:spPr>
          <a:xfrm>
            <a:off x="881606" y="2632379"/>
            <a:ext cx="10428787" cy="2737829"/>
          </a:xfrm>
        </p:spPr>
      </p:pic>
      <p:sp>
        <p:nvSpPr>
          <p:cNvPr id="3" name="Rectangle 2">
            <a:extLst>
              <a:ext uri="{FF2B5EF4-FFF2-40B4-BE49-F238E27FC236}">
                <a16:creationId xmlns:a16="http://schemas.microsoft.com/office/drawing/2014/main" id="{3F3441A2-F4CB-07E0-0B4A-52862D197E5C}"/>
              </a:ext>
            </a:extLst>
          </p:cNvPr>
          <p:cNvSpPr/>
          <p:nvPr/>
        </p:nvSpPr>
        <p:spPr>
          <a:xfrm>
            <a:off x="2423972" y="2632379"/>
            <a:ext cx="8846414" cy="3597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93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4BA832C0-50A9-6728-3D8F-3FEBB2EE808E}"/>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974270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Modules &amp; Functions</a:t>
            </a:r>
          </a:p>
        </p:txBody>
      </p:sp>
      <p:pic>
        <p:nvPicPr>
          <p:cNvPr id="11" name="Content Placeholder 10" descr="A picture containing text, screenshot, font&#10;&#10;Description automatically generated">
            <a:extLst>
              <a:ext uri="{FF2B5EF4-FFF2-40B4-BE49-F238E27FC236}">
                <a16:creationId xmlns:a16="http://schemas.microsoft.com/office/drawing/2014/main" id="{3C827743-AA49-D6F8-207E-D2FA2A9A999E}"/>
              </a:ext>
            </a:extLst>
          </p:cNvPr>
          <p:cNvPicPr>
            <a:picLocks noGrp="1" noChangeAspect="1"/>
          </p:cNvPicPr>
          <p:nvPr>
            <p:ph idx="1"/>
          </p:nvPr>
        </p:nvPicPr>
        <p:blipFill>
          <a:blip r:embed="rId3"/>
          <a:stretch>
            <a:fillRect/>
          </a:stretch>
        </p:blipFill>
        <p:spPr>
          <a:xfrm>
            <a:off x="1717107" y="2308521"/>
            <a:ext cx="8757786" cy="3385546"/>
          </a:xfrm>
        </p:spPr>
      </p:pic>
      <p:sp>
        <p:nvSpPr>
          <p:cNvPr id="3" name="Rectangle 2">
            <a:extLst>
              <a:ext uri="{FF2B5EF4-FFF2-40B4-BE49-F238E27FC236}">
                <a16:creationId xmlns:a16="http://schemas.microsoft.com/office/drawing/2014/main" id="{524192FF-121C-7239-F1C9-DA6C920748D1}"/>
              </a:ext>
            </a:extLst>
          </p:cNvPr>
          <p:cNvSpPr/>
          <p:nvPr/>
        </p:nvSpPr>
        <p:spPr>
          <a:xfrm>
            <a:off x="1717107" y="2308521"/>
            <a:ext cx="3320209" cy="3805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78FF707-17BF-164D-AD1B-523F3ECC8768}"/>
              </a:ext>
            </a:extLst>
          </p:cNvPr>
          <p:cNvSpPr/>
          <p:nvPr/>
        </p:nvSpPr>
        <p:spPr>
          <a:xfrm>
            <a:off x="2050637" y="4209486"/>
            <a:ext cx="2505131" cy="3805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37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Structs</a:t>
            </a:r>
          </a:p>
        </p:txBody>
      </p:sp>
      <p:pic>
        <p:nvPicPr>
          <p:cNvPr id="5" name="Content Placeholder 4" descr="A picture containing text, screenshot, font, software&#10;&#10;Description automatically generated">
            <a:extLst>
              <a:ext uri="{FF2B5EF4-FFF2-40B4-BE49-F238E27FC236}">
                <a16:creationId xmlns:a16="http://schemas.microsoft.com/office/drawing/2014/main" id="{5B41E60E-AE78-FED9-DE8A-34F926AF6B9C}"/>
              </a:ext>
            </a:extLst>
          </p:cNvPr>
          <p:cNvPicPr>
            <a:picLocks noGrp="1" noChangeAspect="1"/>
          </p:cNvPicPr>
          <p:nvPr>
            <p:ph idx="1"/>
          </p:nvPr>
        </p:nvPicPr>
        <p:blipFill>
          <a:blip r:embed="rId3"/>
          <a:stretch>
            <a:fillRect/>
          </a:stretch>
        </p:blipFill>
        <p:spPr>
          <a:xfrm>
            <a:off x="1727993" y="1932954"/>
            <a:ext cx="8736014" cy="4136680"/>
          </a:xfrm>
        </p:spPr>
      </p:pic>
      <p:sp>
        <p:nvSpPr>
          <p:cNvPr id="3" name="Rectangle 2">
            <a:extLst>
              <a:ext uri="{FF2B5EF4-FFF2-40B4-BE49-F238E27FC236}">
                <a16:creationId xmlns:a16="http://schemas.microsoft.com/office/drawing/2014/main" id="{1566124A-1AB8-8D93-9DAC-E4685DE1DDAD}"/>
              </a:ext>
            </a:extLst>
          </p:cNvPr>
          <p:cNvSpPr/>
          <p:nvPr/>
        </p:nvSpPr>
        <p:spPr>
          <a:xfrm>
            <a:off x="2045226" y="2250831"/>
            <a:ext cx="5605434" cy="5031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25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Structs</a:t>
            </a:r>
          </a:p>
        </p:txBody>
      </p:sp>
      <p:pic>
        <p:nvPicPr>
          <p:cNvPr id="9" name="Content Placeholder 8" descr="A picture containing text, screenshot, font&#10;&#10;Description automatically generated">
            <a:extLst>
              <a:ext uri="{FF2B5EF4-FFF2-40B4-BE49-F238E27FC236}">
                <a16:creationId xmlns:a16="http://schemas.microsoft.com/office/drawing/2014/main" id="{1F37A8F6-D159-A450-D171-58DD31586BF5}"/>
              </a:ext>
            </a:extLst>
          </p:cNvPr>
          <p:cNvPicPr>
            <a:picLocks noGrp="1" noChangeAspect="1"/>
          </p:cNvPicPr>
          <p:nvPr>
            <p:ph idx="1"/>
          </p:nvPr>
        </p:nvPicPr>
        <p:blipFill>
          <a:blip r:embed="rId3"/>
          <a:stretch>
            <a:fillRect/>
          </a:stretch>
        </p:blipFill>
        <p:spPr>
          <a:xfrm>
            <a:off x="1861346" y="2616050"/>
            <a:ext cx="8469307" cy="2770487"/>
          </a:xfrm>
        </p:spPr>
      </p:pic>
      <p:sp>
        <p:nvSpPr>
          <p:cNvPr id="3" name="Rectangle 2">
            <a:extLst>
              <a:ext uri="{FF2B5EF4-FFF2-40B4-BE49-F238E27FC236}">
                <a16:creationId xmlns:a16="http://schemas.microsoft.com/office/drawing/2014/main" id="{EC7A4528-9BBE-46B7-95AB-58A108904BBE}"/>
              </a:ext>
            </a:extLst>
          </p:cNvPr>
          <p:cNvSpPr/>
          <p:nvPr/>
        </p:nvSpPr>
        <p:spPr>
          <a:xfrm>
            <a:off x="3387067" y="3295086"/>
            <a:ext cx="6649690" cy="357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73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C45C07-5D3A-F8FF-7357-2CF9832A19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90416" y="643466"/>
            <a:ext cx="4011168" cy="5571067"/>
          </a:xfrm>
          <a:prstGeom prst="rect">
            <a:avLst/>
          </a:prstGeom>
        </p:spPr>
      </p:pic>
    </p:spTree>
    <p:extLst>
      <p:ext uri="{BB962C8B-B14F-4D97-AF65-F5344CB8AC3E}">
        <p14:creationId xmlns:p14="http://schemas.microsoft.com/office/powerpoint/2010/main" val="2357336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Pattern Matching</a:t>
            </a:r>
          </a:p>
        </p:txBody>
      </p:sp>
      <p:pic>
        <p:nvPicPr>
          <p:cNvPr id="8" name="Content Placeholder 7" descr="A picture containing text, screenshot, font&#10;&#10;Description automatically generated">
            <a:extLst>
              <a:ext uri="{FF2B5EF4-FFF2-40B4-BE49-F238E27FC236}">
                <a16:creationId xmlns:a16="http://schemas.microsoft.com/office/drawing/2014/main" id="{078C9C56-1036-5F89-4266-FBE36A722CF0}"/>
              </a:ext>
            </a:extLst>
          </p:cNvPr>
          <p:cNvPicPr>
            <a:picLocks noGrp="1" noChangeAspect="1"/>
          </p:cNvPicPr>
          <p:nvPr>
            <p:ph idx="1"/>
          </p:nvPr>
        </p:nvPicPr>
        <p:blipFill>
          <a:blip r:embed="rId3"/>
          <a:stretch>
            <a:fillRect/>
          </a:stretch>
        </p:blipFill>
        <p:spPr>
          <a:xfrm>
            <a:off x="2264128" y="2670480"/>
            <a:ext cx="7663743" cy="2661627"/>
          </a:xfrm>
        </p:spPr>
      </p:pic>
      <p:sp>
        <p:nvSpPr>
          <p:cNvPr id="4" name="Rectangle 3">
            <a:extLst>
              <a:ext uri="{FF2B5EF4-FFF2-40B4-BE49-F238E27FC236}">
                <a16:creationId xmlns:a16="http://schemas.microsoft.com/office/drawing/2014/main" id="{7451E207-3746-ACF6-3883-DACE7D9F33EC}"/>
              </a:ext>
            </a:extLst>
          </p:cNvPr>
          <p:cNvSpPr/>
          <p:nvPr/>
        </p:nvSpPr>
        <p:spPr>
          <a:xfrm>
            <a:off x="3614315" y="2748611"/>
            <a:ext cx="3549387" cy="335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A2E6EF-BF0C-E258-B34C-7FEFF1FC840C}"/>
              </a:ext>
            </a:extLst>
          </p:cNvPr>
          <p:cNvSpPr/>
          <p:nvPr/>
        </p:nvSpPr>
        <p:spPr>
          <a:xfrm>
            <a:off x="4057988" y="4241950"/>
            <a:ext cx="2624166" cy="335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5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Pattern Matching</a:t>
            </a:r>
          </a:p>
        </p:txBody>
      </p:sp>
      <p:pic>
        <p:nvPicPr>
          <p:cNvPr id="5" name="Content Placeholder 4" descr="A screen shot of a computer&#10;&#10;Description automatically generated with medium confidence">
            <a:extLst>
              <a:ext uri="{FF2B5EF4-FFF2-40B4-BE49-F238E27FC236}">
                <a16:creationId xmlns:a16="http://schemas.microsoft.com/office/drawing/2014/main" id="{8700E0B5-A6E9-5FF6-385F-DA64EADCA997}"/>
              </a:ext>
            </a:extLst>
          </p:cNvPr>
          <p:cNvPicPr>
            <a:picLocks noGrp="1" noChangeAspect="1"/>
          </p:cNvPicPr>
          <p:nvPr>
            <p:ph idx="1"/>
          </p:nvPr>
        </p:nvPicPr>
        <p:blipFill>
          <a:blip r:embed="rId3"/>
          <a:stretch>
            <a:fillRect/>
          </a:stretch>
        </p:blipFill>
        <p:spPr>
          <a:xfrm>
            <a:off x="838200" y="2058714"/>
            <a:ext cx="10515600" cy="3885159"/>
          </a:xfrm>
        </p:spPr>
      </p:pic>
    </p:spTree>
    <p:extLst>
      <p:ext uri="{BB962C8B-B14F-4D97-AF65-F5344CB8AC3E}">
        <p14:creationId xmlns:p14="http://schemas.microsoft.com/office/powerpoint/2010/main" val="425817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Match Operator</a:t>
            </a:r>
          </a:p>
        </p:txBody>
      </p:sp>
      <p:pic>
        <p:nvPicPr>
          <p:cNvPr id="11" name="Content Placeholder 10" descr="A picture containing text, screenshot, font&#10;&#10;Description automatically generated">
            <a:extLst>
              <a:ext uri="{FF2B5EF4-FFF2-40B4-BE49-F238E27FC236}">
                <a16:creationId xmlns:a16="http://schemas.microsoft.com/office/drawing/2014/main" id="{8E67457B-F6C4-35EB-5928-7DB83D9F7906}"/>
              </a:ext>
            </a:extLst>
          </p:cNvPr>
          <p:cNvPicPr>
            <a:picLocks noGrp="1" noChangeAspect="1"/>
          </p:cNvPicPr>
          <p:nvPr>
            <p:ph idx="1"/>
          </p:nvPr>
        </p:nvPicPr>
        <p:blipFill>
          <a:blip r:embed="rId3"/>
          <a:stretch>
            <a:fillRect/>
          </a:stretch>
        </p:blipFill>
        <p:spPr>
          <a:xfrm>
            <a:off x="2492211" y="1803983"/>
            <a:ext cx="7207577" cy="4351338"/>
          </a:xfrm>
        </p:spPr>
      </p:pic>
      <p:pic>
        <p:nvPicPr>
          <p:cNvPr id="6" name="Graphic 5" descr="Checkbox Checked with solid fill">
            <a:extLst>
              <a:ext uri="{FF2B5EF4-FFF2-40B4-BE49-F238E27FC236}">
                <a16:creationId xmlns:a16="http://schemas.microsoft.com/office/drawing/2014/main" id="{28448170-CA6B-B63D-8A3C-1608A4B53A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8119" y="1647400"/>
            <a:ext cx="567217" cy="567217"/>
          </a:xfrm>
          <a:prstGeom prst="rect">
            <a:avLst/>
          </a:prstGeom>
        </p:spPr>
      </p:pic>
      <p:pic>
        <p:nvPicPr>
          <p:cNvPr id="7" name="Graphic 6" descr="Checkbox Checked with solid fill">
            <a:extLst>
              <a:ext uri="{FF2B5EF4-FFF2-40B4-BE49-F238E27FC236}">
                <a16:creationId xmlns:a16="http://schemas.microsoft.com/office/drawing/2014/main" id="{07E12970-F570-16D0-E368-EDF68AD2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8119" y="2230850"/>
            <a:ext cx="567217" cy="567217"/>
          </a:xfrm>
          <a:prstGeom prst="rect">
            <a:avLst/>
          </a:prstGeom>
        </p:spPr>
      </p:pic>
      <p:pic>
        <p:nvPicPr>
          <p:cNvPr id="9" name="Graphic 8" descr="Close with solid fill">
            <a:extLst>
              <a:ext uri="{FF2B5EF4-FFF2-40B4-BE49-F238E27FC236}">
                <a16:creationId xmlns:a16="http://schemas.microsoft.com/office/drawing/2014/main" id="{46DA2E08-EEDE-99E1-84F6-26FA222CB3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513610" y="2874409"/>
            <a:ext cx="296233" cy="296233"/>
          </a:xfrm>
          <a:prstGeom prst="rect">
            <a:avLst/>
          </a:prstGeom>
        </p:spPr>
      </p:pic>
    </p:spTree>
    <p:extLst>
      <p:ext uri="{BB962C8B-B14F-4D97-AF65-F5344CB8AC3E}">
        <p14:creationId xmlns:p14="http://schemas.microsoft.com/office/powerpoint/2010/main" val="3318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Case Statement</a:t>
            </a:r>
          </a:p>
        </p:txBody>
      </p:sp>
      <p:pic>
        <p:nvPicPr>
          <p:cNvPr id="6" name="Content Placeholder 5" descr="A picture containing text, screenshot, font, line&#10;&#10;Description automatically generated">
            <a:extLst>
              <a:ext uri="{FF2B5EF4-FFF2-40B4-BE49-F238E27FC236}">
                <a16:creationId xmlns:a16="http://schemas.microsoft.com/office/drawing/2014/main" id="{0F2C3D47-26E3-5EC6-A170-A4EAF9A12A91}"/>
              </a:ext>
            </a:extLst>
          </p:cNvPr>
          <p:cNvPicPr>
            <a:picLocks noGrp="1" noChangeAspect="1"/>
          </p:cNvPicPr>
          <p:nvPr>
            <p:ph idx="1"/>
          </p:nvPr>
        </p:nvPicPr>
        <p:blipFill>
          <a:blip r:embed="rId3"/>
          <a:stretch>
            <a:fillRect/>
          </a:stretch>
        </p:blipFill>
        <p:spPr>
          <a:xfrm>
            <a:off x="1303439" y="2692252"/>
            <a:ext cx="9585122" cy="2618083"/>
          </a:xfrm>
        </p:spPr>
      </p:pic>
    </p:spTree>
    <p:extLst>
      <p:ext uri="{BB962C8B-B14F-4D97-AF65-F5344CB8AC3E}">
        <p14:creationId xmlns:p14="http://schemas.microsoft.com/office/powerpoint/2010/main" val="3477958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Pipelines</a:t>
            </a:r>
          </a:p>
        </p:txBody>
      </p:sp>
      <p:pic>
        <p:nvPicPr>
          <p:cNvPr id="7" name="Content Placeholder 6" descr="A picture containing text, font, screenshot&#10;&#10;Description automatically generated">
            <a:extLst>
              <a:ext uri="{FF2B5EF4-FFF2-40B4-BE49-F238E27FC236}">
                <a16:creationId xmlns:a16="http://schemas.microsoft.com/office/drawing/2014/main" id="{3C69F866-FF54-33CD-18CF-942D0763ADFF}"/>
              </a:ext>
            </a:extLst>
          </p:cNvPr>
          <p:cNvPicPr>
            <a:picLocks noGrp="1" noChangeAspect="1"/>
          </p:cNvPicPr>
          <p:nvPr>
            <p:ph idx="1"/>
          </p:nvPr>
        </p:nvPicPr>
        <p:blipFill>
          <a:blip r:embed="rId3"/>
          <a:stretch>
            <a:fillRect/>
          </a:stretch>
        </p:blipFill>
        <p:spPr>
          <a:xfrm>
            <a:off x="3545954" y="3217502"/>
            <a:ext cx="5100091" cy="1567584"/>
          </a:xfrm>
        </p:spPr>
      </p:pic>
      <p:pic>
        <p:nvPicPr>
          <p:cNvPr id="11" name="Picture 10">
            <a:extLst>
              <a:ext uri="{FF2B5EF4-FFF2-40B4-BE49-F238E27FC236}">
                <a16:creationId xmlns:a16="http://schemas.microsoft.com/office/drawing/2014/main" id="{15A08E03-6FD3-EEC1-6B5A-987230941A1A}"/>
              </a:ext>
            </a:extLst>
          </p:cNvPr>
          <p:cNvPicPr>
            <a:picLocks noChangeAspect="1"/>
          </p:cNvPicPr>
          <p:nvPr/>
        </p:nvPicPr>
        <p:blipFill>
          <a:blip r:embed="rId4"/>
          <a:stretch>
            <a:fillRect/>
          </a:stretch>
        </p:blipFill>
        <p:spPr>
          <a:xfrm>
            <a:off x="157686" y="1980553"/>
            <a:ext cx="11876625" cy="473541"/>
          </a:xfrm>
          <a:prstGeom prst="rect">
            <a:avLst/>
          </a:prstGeom>
        </p:spPr>
      </p:pic>
      <p:sp>
        <p:nvSpPr>
          <p:cNvPr id="3" name="TextBox 2">
            <a:extLst>
              <a:ext uri="{FF2B5EF4-FFF2-40B4-BE49-F238E27FC236}">
                <a16:creationId xmlns:a16="http://schemas.microsoft.com/office/drawing/2014/main" id="{E635384F-9FB9-1ED0-5601-E03A1E05EFBA}"/>
              </a:ext>
            </a:extLst>
          </p:cNvPr>
          <p:cNvSpPr txBox="1"/>
          <p:nvPr/>
        </p:nvSpPr>
        <p:spPr>
          <a:xfrm>
            <a:off x="8760178" y="3631962"/>
            <a:ext cx="1629100" cy="369332"/>
          </a:xfrm>
          <a:prstGeom prst="rect">
            <a:avLst/>
          </a:prstGeom>
          <a:noFill/>
        </p:spPr>
        <p:txBody>
          <a:bodyPr wrap="none" rtlCol="0">
            <a:spAutoFit/>
          </a:bodyPr>
          <a:lstStyle/>
          <a:p>
            <a:r>
              <a:rPr lang="en-US"/>
              <a:t>[“full”, “name”]</a:t>
            </a:r>
          </a:p>
        </p:txBody>
      </p:sp>
      <p:sp>
        <p:nvSpPr>
          <p:cNvPr id="4" name="TextBox 3">
            <a:extLst>
              <a:ext uri="{FF2B5EF4-FFF2-40B4-BE49-F238E27FC236}">
                <a16:creationId xmlns:a16="http://schemas.microsoft.com/office/drawing/2014/main" id="{B1CCFD7C-0F28-87C8-BD92-F415A499C190}"/>
              </a:ext>
            </a:extLst>
          </p:cNvPr>
          <p:cNvSpPr txBox="1"/>
          <p:nvPr/>
        </p:nvSpPr>
        <p:spPr>
          <a:xfrm>
            <a:off x="8760178" y="4001294"/>
            <a:ext cx="1691617" cy="369332"/>
          </a:xfrm>
          <a:prstGeom prst="rect">
            <a:avLst/>
          </a:prstGeom>
          <a:noFill/>
        </p:spPr>
        <p:txBody>
          <a:bodyPr wrap="none" rtlCol="0">
            <a:spAutoFit/>
          </a:bodyPr>
          <a:lstStyle/>
          <a:p>
            <a:r>
              <a:rPr lang="en-US"/>
              <a:t>[“Full”, “Name”]</a:t>
            </a:r>
          </a:p>
        </p:txBody>
      </p:sp>
      <p:sp>
        <p:nvSpPr>
          <p:cNvPr id="5" name="TextBox 4">
            <a:extLst>
              <a:ext uri="{FF2B5EF4-FFF2-40B4-BE49-F238E27FC236}">
                <a16:creationId xmlns:a16="http://schemas.microsoft.com/office/drawing/2014/main" id="{14336996-5155-7271-81ED-78E8A565F159}"/>
              </a:ext>
            </a:extLst>
          </p:cNvPr>
          <p:cNvSpPr txBox="1"/>
          <p:nvPr/>
        </p:nvSpPr>
        <p:spPr>
          <a:xfrm>
            <a:off x="8760178" y="4415754"/>
            <a:ext cx="1322798" cy="369332"/>
          </a:xfrm>
          <a:prstGeom prst="rect">
            <a:avLst/>
          </a:prstGeom>
          <a:noFill/>
        </p:spPr>
        <p:txBody>
          <a:bodyPr wrap="none" rtlCol="0">
            <a:spAutoFit/>
          </a:bodyPr>
          <a:lstStyle/>
          <a:p>
            <a:r>
              <a:rPr lang="en-US"/>
              <a:t>“Full Name”</a:t>
            </a:r>
          </a:p>
        </p:txBody>
      </p:sp>
    </p:spTree>
    <p:extLst>
      <p:ext uri="{BB962C8B-B14F-4D97-AF65-F5344CB8AC3E}">
        <p14:creationId xmlns:p14="http://schemas.microsoft.com/office/powerpoint/2010/main" val="307006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Macros</a:t>
            </a:r>
          </a:p>
        </p:txBody>
      </p:sp>
      <p:pic>
        <p:nvPicPr>
          <p:cNvPr id="5" name="Content Placeholder 4" descr="A screen shot of a computer program&#10;&#10;Description automatically generated with medium confidence">
            <a:extLst>
              <a:ext uri="{FF2B5EF4-FFF2-40B4-BE49-F238E27FC236}">
                <a16:creationId xmlns:a16="http://schemas.microsoft.com/office/drawing/2014/main" id="{B4E9F515-9F4B-5D85-3393-7E853EF61BEE}"/>
              </a:ext>
            </a:extLst>
          </p:cNvPr>
          <p:cNvPicPr>
            <a:picLocks noGrp="1" noChangeAspect="1"/>
          </p:cNvPicPr>
          <p:nvPr>
            <p:ph idx="1"/>
          </p:nvPr>
        </p:nvPicPr>
        <p:blipFill>
          <a:blip r:embed="rId3"/>
          <a:stretch>
            <a:fillRect/>
          </a:stretch>
        </p:blipFill>
        <p:spPr>
          <a:xfrm>
            <a:off x="2937944" y="1825625"/>
            <a:ext cx="6316112" cy="4351338"/>
          </a:xfrm>
        </p:spPr>
      </p:pic>
      <p:sp>
        <p:nvSpPr>
          <p:cNvPr id="3" name="Rectangle 2">
            <a:extLst>
              <a:ext uri="{FF2B5EF4-FFF2-40B4-BE49-F238E27FC236}">
                <a16:creationId xmlns:a16="http://schemas.microsoft.com/office/drawing/2014/main" id="{B85C9760-3926-795A-D4A5-7EE844C09311}"/>
              </a:ext>
            </a:extLst>
          </p:cNvPr>
          <p:cNvSpPr/>
          <p:nvPr/>
        </p:nvSpPr>
        <p:spPr>
          <a:xfrm>
            <a:off x="2937944" y="1825625"/>
            <a:ext cx="2321209" cy="2899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characters in a forest&#10;&#10;Description automatically generated">
            <a:extLst>
              <a:ext uri="{FF2B5EF4-FFF2-40B4-BE49-F238E27FC236}">
                <a16:creationId xmlns:a16="http://schemas.microsoft.com/office/drawing/2014/main" id="{3B965B53-50AE-F709-66F9-B696C5AAC3E2}"/>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428188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q"/>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1230184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a:t>- José </a:t>
            </a:r>
            <a:r>
              <a:rPr lang="en-US" err="1"/>
              <a:t>Valim</a:t>
            </a:r>
            <a:r>
              <a:rPr lang="en-US"/>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Spawning Processes</a:t>
            </a:r>
          </a:p>
        </p:txBody>
      </p:sp>
      <p:pic>
        <p:nvPicPr>
          <p:cNvPr id="5" name="Content Placeholder 4" descr="A black background with white text&#10;&#10;Description automatically generated with low confidence">
            <a:extLst>
              <a:ext uri="{FF2B5EF4-FFF2-40B4-BE49-F238E27FC236}">
                <a16:creationId xmlns:a16="http://schemas.microsoft.com/office/drawing/2014/main" id="{4781BBEC-C806-ACAA-CCC0-B5521ACC101E}"/>
              </a:ext>
            </a:extLst>
          </p:cNvPr>
          <p:cNvPicPr>
            <a:picLocks noGrp="1" noChangeAspect="1"/>
          </p:cNvPicPr>
          <p:nvPr>
            <p:ph idx="1"/>
          </p:nvPr>
        </p:nvPicPr>
        <p:blipFill>
          <a:blip r:embed="rId3"/>
          <a:stretch>
            <a:fillRect/>
          </a:stretch>
        </p:blipFill>
        <p:spPr>
          <a:xfrm>
            <a:off x="2326723" y="2334041"/>
            <a:ext cx="7538554" cy="1241004"/>
          </a:xfrm>
        </p:spPr>
      </p:pic>
      <p:pic>
        <p:nvPicPr>
          <p:cNvPr id="8" name="Picture 7" descr="A close up of a logo&#10;&#10;Description automatically generated with low confidence">
            <a:extLst>
              <a:ext uri="{FF2B5EF4-FFF2-40B4-BE49-F238E27FC236}">
                <a16:creationId xmlns:a16="http://schemas.microsoft.com/office/drawing/2014/main" id="{F5B98152-DD5B-303F-1444-9A41C8DC19BE}"/>
              </a:ext>
            </a:extLst>
          </p:cNvPr>
          <p:cNvPicPr>
            <a:picLocks noChangeAspect="1"/>
          </p:cNvPicPr>
          <p:nvPr/>
        </p:nvPicPr>
        <p:blipFill>
          <a:blip r:embed="rId4"/>
          <a:stretch>
            <a:fillRect/>
          </a:stretch>
        </p:blipFill>
        <p:spPr>
          <a:xfrm>
            <a:off x="3799054" y="4438925"/>
            <a:ext cx="4593892" cy="843665"/>
          </a:xfrm>
          <a:prstGeom prst="rect">
            <a:avLst/>
          </a:prstGeom>
        </p:spPr>
      </p:pic>
    </p:spTree>
    <p:extLst>
      <p:ext uri="{BB962C8B-B14F-4D97-AF65-F5344CB8AC3E}">
        <p14:creationId xmlns:p14="http://schemas.microsoft.com/office/powerpoint/2010/main" val="1439001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Messages</a:t>
            </a:r>
          </a:p>
        </p:txBody>
      </p:sp>
      <p:pic>
        <p:nvPicPr>
          <p:cNvPr id="7" name="Content Placeholder 6" descr="A computer code on a black background&#10;&#10;Description automatically generated with low confidence">
            <a:extLst>
              <a:ext uri="{FF2B5EF4-FFF2-40B4-BE49-F238E27FC236}">
                <a16:creationId xmlns:a16="http://schemas.microsoft.com/office/drawing/2014/main" id="{84126678-B6FB-428E-B05A-987817D1511C}"/>
              </a:ext>
            </a:extLst>
          </p:cNvPr>
          <p:cNvPicPr>
            <a:picLocks noGrp="1" noChangeAspect="1"/>
          </p:cNvPicPr>
          <p:nvPr>
            <p:ph sz="half" idx="1"/>
          </p:nvPr>
        </p:nvPicPr>
        <p:blipFill>
          <a:blip r:embed="rId3"/>
          <a:stretch>
            <a:fillRect/>
          </a:stretch>
        </p:blipFill>
        <p:spPr>
          <a:xfrm>
            <a:off x="838200" y="3139086"/>
            <a:ext cx="5181600" cy="1724416"/>
          </a:xfrm>
        </p:spPr>
      </p:pic>
      <p:pic>
        <p:nvPicPr>
          <p:cNvPr id="13" name="Content Placeholder 12" descr="A picture containing text, screenshot, font, graphics&#10;&#10;Description automatically generated">
            <a:extLst>
              <a:ext uri="{FF2B5EF4-FFF2-40B4-BE49-F238E27FC236}">
                <a16:creationId xmlns:a16="http://schemas.microsoft.com/office/drawing/2014/main" id="{5AB0FB6D-77C4-7124-4999-3483C14466C3}"/>
              </a:ext>
            </a:extLst>
          </p:cNvPr>
          <p:cNvPicPr>
            <a:picLocks noGrp="1" noChangeAspect="1"/>
          </p:cNvPicPr>
          <p:nvPr>
            <p:ph sz="half" idx="2"/>
          </p:nvPr>
        </p:nvPicPr>
        <p:blipFill>
          <a:blip r:embed="rId4"/>
          <a:stretch>
            <a:fillRect/>
          </a:stretch>
        </p:blipFill>
        <p:spPr>
          <a:xfrm>
            <a:off x="6814406" y="2743961"/>
            <a:ext cx="3897188" cy="2514666"/>
          </a:xfrm>
        </p:spPr>
      </p:pic>
      <p:sp>
        <p:nvSpPr>
          <p:cNvPr id="6" name="Arrow: Up 5">
            <a:extLst>
              <a:ext uri="{FF2B5EF4-FFF2-40B4-BE49-F238E27FC236}">
                <a16:creationId xmlns:a16="http://schemas.microsoft.com/office/drawing/2014/main" id="{FE65EF08-DF1C-7B61-79D2-BB62CF8C5BF3}"/>
              </a:ext>
            </a:extLst>
          </p:cNvPr>
          <p:cNvSpPr/>
          <p:nvPr/>
        </p:nvSpPr>
        <p:spPr>
          <a:xfrm>
            <a:off x="2683683" y="4490840"/>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8" name="TextBox 7">
            <a:extLst>
              <a:ext uri="{FF2B5EF4-FFF2-40B4-BE49-F238E27FC236}">
                <a16:creationId xmlns:a16="http://schemas.microsoft.com/office/drawing/2014/main" id="{0190B72A-F963-6FCF-5B3E-E90A740BB2A5}"/>
              </a:ext>
            </a:extLst>
          </p:cNvPr>
          <p:cNvSpPr txBox="1"/>
          <p:nvPr/>
        </p:nvSpPr>
        <p:spPr>
          <a:xfrm>
            <a:off x="1500052" y="5630481"/>
            <a:ext cx="3184270" cy="584775"/>
          </a:xfrm>
          <a:prstGeom prst="rect">
            <a:avLst/>
          </a:prstGeom>
          <a:noFill/>
        </p:spPr>
        <p:txBody>
          <a:bodyPr wrap="none" rtlCol="0">
            <a:spAutoFit/>
          </a:bodyPr>
          <a:lstStyle/>
          <a:p>
            <a:r>
              <a:rPr lang="en-US" sz="3200" dirty="0"/>
              <a:t>Pattern matching!</a:t>
            </a:r>
          </a:p>
        </p:txBody>
      </p:sp>
      <p:sp>
        <p:nvSpPr>
          <p:cNvPr id="9" name="Arrow: Up 8">
            <a:extLst>
              <a:ext uri="{FF2B5EF4-FFF2-40B4-BE49-F238E27FC236}">
                <a16:creationId xmlns:a16="http://schemas.microsoft.com/office/drawing/2014/main" id="{0E4E38B6-AE18-663C-9B90-AA58785021E5}"/>
              </a:ext>
            </a:extLst>
          </p:cNvPr>
          <p:cNvSpPr/>
          <p:nvPr/>
        </p:nvSpPr>
        <p:spPr>
          <a:xfrm rot="13465494">
            <a:off x="2814441" y="2143513"/>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11" name="TextBox 10">
            <a:extLst>
              <a:ext uri="{FF2B5EF4-FFF2-40B4-BE49-F238E27FC236}">
                <a16:creationId xmlns:a16="http://schemas.microsoft.com/office/drawing/2014/main" id="{3C116C95-8595-37C1-448C-E6517615F0A4}"/>
              </a:ext>
            </a:extLst>
          </p:cNvPr>
          <p:cNvSpPr txBox="1"/>
          <p:nvPr/>
        </p:nvSpPr>
        <p:spPr>
          <a:xfrm>
            <a:off x="2761635" y="1632158"/>
            <a:ext cx="2633028" cy="584775"/>
          </a:xfrm>
          <a:prstGeom prst="rect">
            <a:avLst/>
          </a:prstGeom>
          <a:noFill/>
        </p:spPr>
        <p:txBody>
          <a:bodyPr wrap="none" rtlCol="0">
            <a:spAutoFit/>
          </a:bodyPr>
          <a:lstStyle/>
          <a:p>
            <a:r>
              <a:rPr lang="en-US" sz="3200" dirty="0"/>
              <a:t>Send to myself</a:t>
            </a:r>
          </a:p>
        </p:txBody>
      </p:sp>
    </p:spTree>
    <p:extLst>
      <p:ext uri="{BB962C8B-B14F-4D97-AF65-F5344CB8AC3E}">
        <p14:creationId xmlns:p14="http://schemas.microsoft.com/office/powerpoint/2010/main" val="16611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Inter-process Communication</a:t>
            </a:r>
          </a:p>
        </p:txBody>
      </p:sp>
      <p:pic>
        <p:nvPicPr>
          <p:cNvPr id="9" name="Content Placeholder 8" descr="A screen shot of a computer screen&#10;&#10;Description automatically generated with low confidence">
            <a:extLst>
              <a:ext uri="{FF2B5EF4-FFF2-40B4-BE49-F238E27FC236}">
                <a16:creationId xmlns:a16="http://schemas.microsoft.com/office/drawing/2014/main" id="{1ACF8704-36D8-E141-8B6F-74FD7495B390}"/>
              </a:ext>
            </a:extLst>
          </p:cNvPr>
          <p:cNvPicPr>
            <a:picLocks noGrp="1" noChangeAspect="1"/>
          </p:cNvPicPr>
          <p:nvPr>
            <p:ph sz="half" idx="1"/>
          </p:nvPr>
        </p:nvPicPr>
        <p:blipFill>
          <a:blip r:embed="rId3"/>
          <a:stretch>
            <a:fillRect/>
          </a:stretch>
        </p:blipFill>
        <p:spPr>
          <a:xfrm>
            <a:off x="717883" y="2448685"/>
            <a:ext cx="8274515" cy="1960627"/>
          </a:xfrm>
        </p:spPr>
      </p:pic>
      <p:pic>
        <p:nvPicPr>
          <p:cNvPr id="11" name="Content Placeholder 10" descr="A picture containing text, screenshot, font, design&#10;&#10;Description automatically generated">
            <a:extLst>
              <a:ext uri="{FF2B5EF4-FFF2-40B4-BE49-F238E27FC236}">
                <a16:creationId xmlns:a16="http://schemas.microsoft.com/office/drawing/2014/main" id="{1E9504AB-ED1E-33EB-DEBB-9FF7300136A8}"/>
              </a:ext>
            </a:extLst>
          </p:cNvPr>
          <p:cNvPicPr>
            <a:picLocks noGrp="1" noChangeAspect="1"/>
          </p:cNvPicPr>
          <p:nvPr>
            <p:ph sz="half" idx="2"/>
          </p:nvPr>
        </p:nvPicPr>
        <p:blipFill>
          <a:blip r:embed="rId4"/>
          <a:stretch>
            <a:fillRect/>
          </a:stretch>
        </p:blipFill>
        <p:spPr>
          <a:xfrm>
            <a:off x="9819615" y="2212489"/>
            <a:ext cx="1159359" cy="2433021"/>
          </a:xfrm>
        </p:spPr>
      </p:pic>
      <p:sp>
        <p:nvSpPr>
          <p:cNvPr id="3" name="Arrow: Down 2">
            <a:extLst>
              <a:ext uri="{FF2B5EF4-FFF2-40B4-BE49-F238E27FC236}">
                <a16:creationId xmlns:a16="http://schemas.microsoft.com/office/drawing/2014/main" id="{F8CAB8E4-9DF3-7712-C4A0-C45F34612FF2}"/>
              </a:ext>
            </a:extLst>
          </p:cNvPr>
          <p:cNvSpPr/>
          <p:nvPr/>
        </p:nvSpPr>
        <p:spPr>
          <a:xfrm rot="2775599">
            <a:off x="3841445" y="2208729"/>
            <a:ext cx="499872" cy="85344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F4520C-15D3-558B-64D9-DF547E6A24BF}"/>
              </a:ext>
            </a:extLst>
          </p:cNvPr>
          <p:cNvSpPr txBox="1"/>
          <p:nvPr/>
        </p:nvSpPr>
        <p:spPr>
          <a:xfrm>
            <a:off x="4252961" y="1348667"/>
            <a:ext cx="3435364" cy="1077218"/>
          </a:xfrm>
          <a:prstGeom prst="rect">
            <a:avLst/>
          </a:prstGeom>
          <a:noFill/>
        </p:spPr>
        <p:txBody>
          <a:bodyPr wrap="none" rtlCol="0">
            <a:spAutoFit/>
          </a:bodyPr>
          <a:lstStyle/>
          <a:p>
            <a:r>
              <a:rPr lang="en-US" sz="3200" dirty="0"/>
              <a:t>Child process sends</a:t>
            </a:r>
          </a:p>
          <a:p>
            <a:r>
              <a:rPr lang="en-US" sz="3200" dirty="0"/>
              <a:t>message to parent</a:t>
            </a:r>
          </a:p>
        </p:txBody>
      </p:sp>
    </p:spTree>
    <p:extLst>
      <p:ext uri="{BB962C8B-B14F-4D97-AF65-F5344CB8AC3E}">
        <p14:creationId xmlns:p14="http://schemas.microsoft.com/office/powerpoint/2010/main" val="3619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06C0-5229-29B2-DE0F-8F04FBE92765}"/>
              </a:ext>
            </a:extLst>
          </p:cNvPr>
          <p:cNvSpPr>
            <a:spLocks noGrp="1"/>
          </p:cNvSpPr>
          <p:nvPr>
            <p:ph type="title"/>
          </p:nvPr>
        </p:nvSpPr>
        <p:spPr/>
        <p:txBody>
          <a:bodyPr/>
          <a:lstStyle/>
          <a:p>
            <a:r>
              <a:rPr lang="en-US"/>
              <a:t>Tasks</a:t>
            </a:r>
          </a:p>
        </p:txBody>
      </p:sp>
      <p:pic>
        <p:nvPicPr>
          <p:cNvPr id="7" name="Content Placeholder 6" descr="A picture containing text, screenshot, font&#10;&#10;Description automatically generated">
            <a:extLst>
              <a:ext uri="{FF2B5EF4-FFF2-40B4-BE49-F238E27FC236}">
                <a16:creationId xmlns:a16="http://schemas.microsoft.com/office/drawing/2014/main" id="{AE5DE200-73F2-B2B1-0D86-DDEE3D6C378D}"/>
              </a:ext>
            </a:extLst>
          </p:cNvPr>
          <p:cNvPicPr>
            <a:picLocks noGrp="1" noChangeAspect="1"/>
          </p:cNvPicPr>
          <p:nvPr>
            <p:ph idx="1"/>
          </p:nvPr>
        </p:nvPicPr>
        <p:blipFill>
          <a:blip r:embed="rId3"/>
          <a:stretch>
            <a:fillRect/>
          </a:stretch>
        </p:blipFill>
        <p:spPr>
          <a:xfrm>
            <a:off x="1425906" y="1941118"/>
            <a:ext cx="9340187" cy="4120351"/>
          </a:xfrm>
        </p:spPr>
      </p:pic>
    </p:spTree>
    <p:extLst>
      <p:ext uri="{BB962C8B-B14F-4D97-AF65-F5344CB8AC3E}">
        <p14:creationId xmlns:p14="http://schemas.microsoft.com/office/powerpoint/2010/main" val="3982715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Managing State: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Task</a:t>
            </a:r>
            <a:r>
              <a:rPr lang="en-US" sz="1600" b="0" dirty="0" err="1">
                <a:solidFill>
                  <a:srgbClr val="CCCCCC"/>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err="1">
                <a:solidFill>
                  <a:srgbClr val="C586C0"/>
                </a:solidFill>
                <a:effectLst/>
                <a:latin typeface="Consolas" panose="020B0609020204030204" pitchFamily="49" charset="0"/>
              </a:rPr>
              <a:t>fn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loop(</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C586C0"/>
                </a:solidFill>
                <a:effectLst/>
                <a:latin typeface="Consolas" panose="020B0609020204030204" pitchFamily="49" charset="0"/>
              </a:rPr>
              <a:t>defp</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loop</a:t>
            </a:r>
            <a:r>
              <a:rPr lang="en-US" sz="1600" b="0" dirty="0">
                <a:solidFill>
                  <a:srgbClr val="CCCCCC"/>
                </a:solidFill>
                <a:effectLst/>
                <a:latin typeface="Consolas" panose="020B0609020204030204" pitchFamily="49" charset="0"/>
              </a:rPr>
              <a:t>(count)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receive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loop(count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a:t>
            </a: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 caller}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send(caller, count)</a:t>
            </a:r>
          </a:p>
          <a:p>
            <a:pPr marL="0" indent="0">
              <a:buNone/>
            </a:pPr>
            <a:r>
              <a:rPr lang="en-US" sz="1600" b="0" dirty="0">
                <a:solidFill>
                  <a:srgbClr val="CCCCCC"/>
                </a:solidFill>
                <a:effectLst/>
                <a:latin typeface="Consolas" panose="020B0609020204030204" pitchFamily="49" charset="0"/>
              </a:rPr>
              <a:t>        loop(count)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pic>
        <p:nvPicPr>
          <p:cNvPr id="10" name="Content Placeholder 9" descr="A screen shot of a computer program&#10;&#10;Description automatically generated with low confidence">
            <a:extLst>
              <a:ext uri="{FF2B5EF4-FFF2-40B4-BE49-F238E27FC236}">
                <a16:creationId xmlns:a16="http://schemas.microsoft.com/office/drawing/2014/main" id="{D5151337-2BA0-A9AA-FC0A-971D20EE5FC6}"/>
              </a:ext>
            </a:extLst>
          </p:cNvPr>
          <p:cNvPicPr>
            <a:picLocks noGrp="1" noChangeAspect="1"/>
          </p:cNvPicPr>
          <p:nvPr>
            <p:ph sz="half" idx="2"/>
          </p:nvPr>
        </p:nvPicPr>
        <p:blipFill>
          <a:blip r:embed="rId3"/>
          <a:stretch>
            <a:fillRect/>
          </a:stretch>
        </p:blipFill>
        <p:spPr>
          <a:xfrm>
            <a:off x="6172200" y="2638945"/>
            <a:ext cx="5181600" cy="2724697"/>
          </a:xfrm>
        </p:spPr>
      </p:pic>
      <p:sp>
        <p:nvSpPr>
          <p:cNvPr id="5" name="Arrow: Left 4">
            <a:extLst>
              <a:ext uri="{FF2B5EF4-FFF2-40B4-BE49-F238E27FC236}">
                <a16:creationId xmlns:a16="http://schemas.microsoft.com/office/drawing/2014/main" id="{B51F0D77-C1BD-AC3A-1554-342045373260}"/>
              </a:ext>
            </a:extLst>
          </p:cNvPr>
          <p:cNvSpPr/>
          <p:nvPr/>
        </p:nvSpPr>
        <p:spPr>
          <a:xfrm rot="2390245">
            <a:off x="3527744" y="4168910"/>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428E43A1-D211-DA13-E803-CBD87712A038}"/>
              </a:ext>
            </a:extLst>
          </p:cNvPr>
          <p:cNvSpPr/>
          <p:nvPr/>
        </p:nvSpPr>
        <p:spPr>
          <a:xfrm rot="20388723">
            <a:off x="3515078" y="5087671"/>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C14CCC-B899-0975-4E5D-78C15C9A4A37}"/>
              </a:ext>
            </a:extLst>
          </p:cNvPr>
          <p:cNvSpPr txBox="1"/>
          <p:nvPr/>
        </p:nvSpPr>
        <p:spPr>
          <a:xfrm>
            <a:off x="4252771" y="4606577"/>
            <a:ext cx="1706044" cy="369332"/>
          </a:xfrm>
          <a:prstGeom prst="rect">
            <a:avLst/>
          </a:prstGeom>
          <a:noFill/>
        </p:spPr>
        <p:txBody>
          <a:bodyPr wrap="none" rtlCol="0">
            <a:spAutoFit/>
          </a:bodyPr>
          <a:lstStyle/>
          <a:p>
            <a:r>
              <a:rPr lang="en-US" dirty="0">
                <a:solidFill>
                  <a:srgbClr val="FF0000"/>
                </a:solidFill>
              </a:rPr>
              <a:t>Receive another</a:t>
            </a:r>
          </a:p>
        </p:txBody>
      </p:sp>
    </p:spTree>
    <p:extLst>
      <p:ext uri="{BB962C8B-B14F-4D97-AF65-F5344CB8AC3E}">
        <p14:creationId xmlns:p14="http://schemas.microsoft.com/office/powerpoint/2010/main" val="12440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GenServer</a:t>
            </a:r>
          </a:p>
        </p:txBody>
      </p:sp>
      <p:pic>
        <p:nvPicPr>
          <p:cNvPr id="7" name="Content Placeholder 6" descr="A diagram of a computer&#10;&#10;Description automatically generated">
            <a:extLst>
              <a:ext uri="{FF2B5EF4-FFF2-40B4-BE49-F238E27FC236}">
                <a16:creationId xmlns:a16="http://schemas.microsoft.com/office/drawing/2014/main" id="{2200424A-0588-BDA0-8335-5DBCC5CC17F6}"/>
              </a:ext>
            </a:extLst>
          </p:cNvPr>
          <p:cNvPicPr>
            <a:picLocks noGrp="1" noChangeAspect="1"/>
          </p:cNvPicPr>
          <p:nvPr>
            <p:ph idx="1"/>
          </p:nvPr>
        </p:nvPicPr>
        <p:blipFill>
          <a:blip r:embed="rId3"/>
          <a:stretch>
            <a:fillRect/>
          </a:stretch>
        </p:blipFill>
        <p:spPr>
          <a:xfrm>
            <a:off x="5945958" y="492573"/>
            <a:ext cx="4969272" cy="5880796"/>
          </a:xfrm>
          <a:prstGeom prst="rect">
            <a:avLst/>
          </a:prstGeom>
        </p:spPr>
      </p:pic>
      <p:sp>
        <p:nvSpPr>
          <p:cNvPr id="8" name="Oval 7">
            <a:extLst>
              <a:ext uri="{FF2B5EF4-FFF2-40B4-BE49-F238E27FC236}">
                <a16:creationId xmlns:a16="http://schemas.microsoft.com/office/drawing/2014/main" id="{7E91D814-2F28-7593-F2CF-7607FE1886C2}"/>
              </a:ext>
            </a:extLst>
          </p:cNvPr>
          <p:cNvSpPr/>
          <p:nvPr/>
        </p:nvSpPr>
        <p:spPr>
          <a:xfrm>
            <a:off x="6292582" y="4155377"/>
            <a:ext cx="990154" cy="10000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98BB56-4078-AEB4-A360-920778B99471}"/>
              </a:ext>
            </a:extLst>
          </p:cNvPr>
          <p:cNvSpPr/>
          <p:nvPr/>
        </p:nvSpPr>
        <p:spPr>
          <a:xfrm>
            <a:off x="7786829" y="4123806"/>
            <a:ext cx="1043354" cy="1031647"/>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1C05D-AD2A-8D0A-B14E-E1D6D1DAD7B8}"/>
              </a:ext>
            </a:extLst>
          </p:cNvPr>
          <p:cNvSpPr/>
          <p:nvPr/>
        </p:nvSpPr>
        <p:spPr>
          <a:xfrm>
            <a:off x="8112372" y="2095707"/>
            <a:ext cx="393173" cy="388762"/>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err="1"/>
              <a:t>GenServer</a:t>
            </a:r>
            <a:r>
              <a:rPr lang="en-US" dirty="0"/>
              <a:t>: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spcBef>
                <a:spcPts val="600"/>
              </a:spcBef>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use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Client</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__MODULE__</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.cast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.call</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p:txBody>
      </p:sp>
      <p:sp>
        <p:nvSpPr>
          <p:cNvPr id="3" name="Content Placeholder 3">
            <a:extLst>
              <a:ext uri="{FF2B5EF4-FFF2-40B4-BE49-F238E27FC236}">
                <a16:creationId xmlns:a16="http://schemas.microsoft.com/office/drawing/2014/main" id="{BEE63E19-79DC-2A72-BE8E-A786747E5338}"/>
              </a:ext>
            </a:extLst>
          </p:cNvPr>
          <p:cNvSpPr txBox="1">
            <a:spLocks/>
          </p:cNvSpPr>
          <p:nvPr/>
        </p:nvSpPr>
        <p:spPr>
          <a:xfrm>
            <a:off x="6324600" y="1368423"/>
            <a:ext cx="5181600" cy="52609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p>
          <a:p>
            <a:pPr marL="0" indent="0">
              <a:spcBef>
                <a:spcPts val="600"/>
              </a:spcBef>
              <a:buFont typeface="Arial" panose="020B0604020202020204" pitchFamily="34" charset="0"/>
              <a:buNone/>
            </a:pP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6A9955"/>
                </a:solidFill>
                <a:latin typeface="Consolas" panose="020B0609020204030204" pitchFamily="49" charset="0"/>
              </a:rPr>
              <a:t># Server (callbacks)</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init</a:t>
            </a:r>
            <a:r>
              <a:rPr lang="en-US" sz="1600" dirty="0">
                <a:solidFill>
                  <a:srgbClr val="CCCCCC"/>
                </a:solidFill>
                <a:latin typeface="Consolas" panose="020B0609020204030204" pitchFamily="49" charset="0"/>
              </a:rPr>
              <a:t>(count)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:ok</a:t>
            </a:r>
            <a:r>
              <a:rPr lang="en-US" sz="1600" dirty="0">
                <a:solidFill>
                  <a:srgbClr val="CCCCCC"/>
                </a:solidFill>
                <a:latin typeface="Consolas" panose="020B0609020204030204" pitchFamily="49" charset="0"/>
              </a:rPr>
              <a: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handle_cast</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:increment</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a:t>
            </a:r>
            <a:r>
              <a:rPr lang="en-US" sz="1600" dirty="0" err="1">
                <a:solidFill>
                  <a:srgbClr val="569CD6"/>
                </a:solidFill>
                <a:latin typeface="Consolas" panose="020B0609020204030204" pitchFamily="49" charset="0"/>
              </a:rPr>
              <a:t>noreply</a:t>
            </a:r>
            <a:r>
              <a:rPr lang="en-US" sz="1600" dirty="0">
                <a:solidFill>
                  <a:srgbClr val="CCCCCC"/>
                </a:solidFill>
                <a:latin typeface="Consolas" panose="020B0609020204030204" pitchFamily="49" charset="0"/>
              </a:rPr>
              <a:t>, count </a:t>
            </a:r>
            <a:r>
              <a:rPr lang="en-US" sz="1600" dirty="0">
                <a:solidFill>
                  <a:srgbClr val="D4D4D4"/>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CCCCCC"/>
                </a:solidFill>
                <a:latin typeface="Consolas" panose="020B0609020204030204" pitchFamily="49" charset="0"/>
              </a:rPr>
              <a: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handle_call</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:get</a:t>
            </a:r>
            <a:r>
              <a:rPr lang="en-US" sz="1600" dirty="0">
                <a:solidFill>
                  <a:srgbClr val="CCCCCC"/>
                </a:solidFill>
                <a:latin typeface="Consolas" panose="020B0609020204030204" pitchFamily="49" charset="0"/>
              </a:rPr>
              <a:t>, </a:t>
            </a:r>
            <a:r>
              <a:rPr lang="en-US" sz="1600" dirty="0">
                <a:solidFill>
                  <a:srgbClr val="6A9955"/>
                </a:solidFill>
                <a:latin typeface="Consolas" panose="020B0609020204030204" pitchFamily="49" charset="0"/>
              </a:rPr>
              <a:t>_from</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:reply</a:t>
            </a:r>
            <a:r>
              <a:rPr lang="en-US" sz="1600" dirty="0">
                <a:solidFill>
                  <a:srgbClr val="CCCCCC"/>
                </a:solidFill>
                <a:latin typeface="Consolas" panose="020B0609020204030204" pitchFamily="49" charset="0"/>
              </a:rPr>
              <a:t>, count,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p:txBody>
      </p:sp>
      <p:sp>
        <p:nvSpPr>
          <p:cNvPr id="12" name="Arrow: Right 11">
            <a:extLst>
              <a:ext uri="{FF2B5EF4-FFF2-40B4-BE49-F238E27FC236}">
                <a16:creationId xmlns:a16="http://schemas.microsoft.com/office/drawing/2014/main" id="{C536B513-B2AF-6C81-7073-5DD9663C1E77}"/>
              </a:ext>
            </a:extLst>
          </p:cNvPr>
          <p:cNvSpPr/>
          <p:nvPr/>
        </p:nvSpPr>
        <p:spPr>
          <a:xfrm>
            <a:off x="5416062" y="2613346"/>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7F840C-284F-78F7-A074-BD3E86196CB6}"/>
              </a:ext>
            </a:extLst>
          </p:cNvPr>
          <p:cNvSpPr/>
          <p:nvPr/>
        </p:nvSpPr>
        <p:spPr>
          <a:xfrm>
            <a:off x="5416061" y="3749173"/>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6F73A79-864F-D232-F3C4-37D11CA26CA5}"/>
              </a:ext>
            </a:extLst>
          </p:cNvPr>
          <p:cNvSpPr/>
          <p:nvPr/>
        </p:nvSpPr>
        <p:spPr>
          <a:xfrm>
            <a:off x="5416061" y="4885000"/>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BE8760A-9601-1C12-0425-155D1BBBBD65}"/>
              </a:ext>
            </a:extLst>
          </p:cNvPr>
          <p:cNvSpPr/>
          <p:nvPr/>
        </p:nvSpPr>
        <p:spPr>
          <a:xfrm rot="13135736">
            <a:off x="8142020" y="5982810"/>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74D337-BA61-0270-26B0-5356EC93E9FD}"/>
              </a:ext>
            </a:extLst>
          </p:cNvPr>
          <p:cNvSpPr/>
          <p:nvPr/>
        </p:nvSpPr>
        <p:spPr>
          <a:xfrm rot="7536396">
            <a:off x="9016908" y="519294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CCF5413-9F59-C1BF-F890-A4DDFA5B2BF9}"/>
              </a:ext>
            </a:extLst>
          </p:cNvPr>
          <p:cNvSpPr/>
          <p:nvPr/>
        </p:nvSpPr>
        <p:spPr>
          <a:xfrm rot="12539745">
            <a:off x="8886970" y="455966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1A6C41-3FF2-96BF-7EDA-F8DFAF25DEBA}"/>
              </a:ext>
            </a:extLst>
          </p:cNvPr>
          <p:cNvSpPr txBox="1"/>
          <p:nvPr/>
        </p:nvSpPr>
        <p:spPr>
          <a:xfrm>
            <a:off x="9520132" y="4751906"/>
            <a:ext cx="1151468" cy="369332"/>
          </a:xfrm>
          <a:prstGeom prst="rect">
            <a:avLst/>
          </a:prstGeom>
          <a:noFill/>
        </p:spPr>
        <p:txBody>
          <a:bodyPr wrap="square" rtlCol="0">
            <a:spAutoFit/>
          </a:bodyPr>
          <a:lstStyle/>
          <a:p>
            <a:r>
              <a:rPr lang="en-US" dirty="0">
                <a:solidFill>
                  <a:srgbClr val="FF0000"/>
                </a:solidFill>
              </a:rPr>
              <a:t>New state</a:t>
            </a:r>
          </a:p>
        </p:txBody>
      </p:sp>
      <p:sp>
        <p:nvSpPr>
          <p:cNvPr id="19" name="TextBox 18">
            <a:extLst>
              <a:ext uri="{FF2B5EF4-FFF2-40B4-BE49-F238E27FC236}">
                <a16:creationId xmlns:a16="http://schemas.microsoft.com/office/drawing/2014/main" id="{4EBD3C6E-AC82-4F4A-6CA0-C59A58F88DD0}"/>
              </a:ext>
            </a:extLst>
          </p:cNvPr>
          <p:cNvSpPr txBox="1"/>
          <p:nvPr/>
        </p:nvSpPr>
        <p:spPr>
          <a:xfrm>
            <a:off x="8716208" y="6123542"/>
            <a:ext cx="1551035" cy="369332"/>
          </a:xfrm>
          <a:prstGeom prst="rect">
            <a:avLst/>
          </a:prstGeom>
          <a:noFill/>
        </p:spPr>
        <p:txBody>
          <a:bodyPr wrap="square" rtlCol="0">
            <a:spAutoFit/>
          </a:bodyPr>
          <a:lstStyle/>
          <a:p>
            <a:r>
              <a:rPr lang="en-US" dirty="0">
                <a:solidFill>
                  <a:srgbClr val="FF0000"/>
                </a:solidFill>
              </a:rPr>
              <a:t>Return value</a:t>
            </a:r>
          </a:p>
        </p:txBody>
      </p:sp>
    </p:spTree>
    <p:extLst>
      <p:ext uri="{BB962C8B-B14F-4D97-AF65-F5344CB8AC3E}">
        <p14:creationId xmlns:p14="http://schemas.microsoft.com/office/powerpoint/2010/main" val="9242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9F7E8-568B-8B59-6C4E-830756ABB2CD}"/>
              </a:ext>
            </a:extLst>
          </p:cNvPr>
          <p:cNvSpPr>
            <a:spLocks noGrp="1"/>
          </p:cNvSpPr>
          <p:nvPr>
            <p:ph type="title"/>
          </p:nvPr>
        </p:nvSpPr>
        <p:spPr/>
        <p:txBody>
          <a:bodyPr/>
          <a:lstStyle/>
          <a:p>
            <a:r>
              <a:rPr lang="en-US" dirty="0" err="1"/>
              <a:t>GenServer</a:t>
            </a:r>
            <a:r>
              <a:rPr lang="en-US" dirty="0"/>
              <a:t> Usage</a:t>
            </a:r>
          </a:p>
        </p:txBody>
      </p:sp>
      <p:pic>
        <p:nvPicPr>
          <p:cNvPr id="10" name="Content Placeholder 9" descr="A screenshot of a computer program&#10;&#10;Description automatically generated">
            <a:extLst>
              <a:ext uri="{FF2B5EF4-FFF2-40B4-BE49-F238E27FC236}">
                <a16:creationId xmlns:a16="http://schemas.microsoft.com/office/drawing/2014/main" id="{BA1D3E97-B289-FB8A-CDEA-9924BDC26F4A}"/>
              </a:ext>
            </a:extLst>
          </p:cNvPr>
          <p:cNvPicPr>
            <a:picLocks noGrp="1" noChangeAspect="1"/>
          </p:cNvPicPr>
          <p:nvPr>
            <p:ph idx="1"/>
          </p:nvPr>
        </p:nvPicPr>
        <p:blipFill>
          <a:blip r:embed="rId3"/>
          <a:stretch>
            <a:fillRect/>
          </a:stretch>
        </p:blipFill>
        <p:spPr>
          <a:xfrm>
            <a:off x="2740391" y="2553456"/>
            <a:ext cx="6711218" cy="2895676"/>
          </a:xfrm>
        </p:spPr>
      </p:pic>
    </p:spTree>
    <p:extLst>
      <p:ext uri="{BB962C8B-B14F-4D97-AF65-F5344CB8AC3E}">
        <p14:creationId xmlns:p14="http://schemas.microsoft.com/office/powerpoint/2010/main" val="205703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9">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C6E4994C-5380-A503-390B-6824962801E5}"/>
              </a:ext>
            </a:extLst>
          </p:cNvPr>
          <p:cNvSpPr>
            <a:spLocks noGrp="1"/>
          </p:cNvSpPr>
          <p:nvPr>
            <p:ph type="title"/>
          </p:nvPr>
        </p:nvSpPr>
        <p:spPr>
          <a:xfrm>
            <a:off x="733427" y="609599"/>
            <a:ext cx="3686174" cy="1322888"/>
          </a:xfrm>
        </p:spPr>
        <p:txBody>
          <a:bodyPr vert="horz" lIns="91440" tIns="45720" rIns="91440" bIns="45720" rtlCol="0" anchor="ctr">
            <a:normAutofit/>
          </a:bodyPr>
          <a:lstStyle/>
          <a:p>
            <a:r>
              <a:rPr lang="en-US" sz="4400" dirty="0"/>
              <a:t>Brian Meeker</a:t>
            </a:r>
          </a:p>
        </p:txBody>
      </p:sp>
      <p:sp>
        <p:nvSpPr>
          <p:cNvPr id="10" name="Text Placeholder 9">
            <a:extLst>
              <a:ext uri="{FF2B5EF4-FFF2-40B4-BE49-F238E27FC236}">
                <a16:creationId xmlns:a16="http://schemas.microsoft.com/office/drawing/2014/main" id="{90972DBC-8C33-E011-F977-7C6B914D7B9A}"/>
              </a:ext>
            </a:extLst>
          </p:cNvPr>
          <p:cNvSpPr>
            <a:spLocks noGrp="1"/>
          </p:cNvSpPr>
          <p:nvPr>
            <p:ph type="body" sz="half" idx="2"/>
          </p:nvPr>
        </p:nvSpPr>
        <p:spPr>
          <a:xfrm>
            <a:off x="733427" y="2194101"/>
            <a:ext cx="3543298" cy="3973337"/>
          </a:xfrm>
        </p:spPr>
        <p:txBody>
          <a:bodyPr vert="horz" lIns="91440" tIns="45720" rIns="91440" bIns="45720" rtlCol="0">
            <a:normAutofit/>
          </a:bodyPr>
          <a:lstStyle/>
          <a:p>
            <a:r>
              <a:rPr lang="en-US" sz="2400" u="sng" dirty="0"/>
              <a:t>Website</a:t>
            </a:r>
          </a:p>
          <a:p>
            <a:r>
              <a:rPr lang="en-US" sz="2000" dirty="0"/>
              <a:t>https://brianmeeker.me</a:t>
            </a:r>
          </a:p>
          <a:p>
            <a:endParaRPr lang="en-US" sz="2000" dirty="0"/>
          </a:p>
          <a:p>
            <a:r>
              <a:rPr lang="en-US" sz="2400" u="sng" dirty="0"/>
              <a:t>GitHub</a:t>
            </a:r>
          </a:p>
          <a:p>
            <a:r>
              <a:rPr lang="en-US" sz="2000" dirty="0"/>
              <a:t>@CuriousCurmudgeon</a:t>
            </a:r>
          </a:p>
          <a:p>
            <a:endParaRPr lang="en-US" sz="2000" dirty="0"/>
          </a:p>
          <a:p>
            <a:r>
              <a:rPr lang="en-US" sz="2400" u="sng" dirty="0"/>
              <a:t>Mastodon</a:t>
            </a:r>
          </a:p>
          <a:p>
            <a:r>
              <a:rPr lang="en-US" sz="2000" dirty="0"/>
              <a:t>@brianmeeker@hachyderm.io</a:t>
            </a:r>
          </a:p>
          <a:p>
            <a:endParaRPr lang="en-US" sz="2000" dirty="0"/>
          </a:p>
        </p:txBody>
      </p:sp>
      <p:pic>
        <p:nvPicPr>
          <p:cNvPr id="11" name="Content Placeholder 10">
            <a:extLst>
              <a:ext uri="{FF2B5EF4-FFF2-40B4-BE49-F238E27FC236}">
                <a16:creationId xmlns:a16="http://schemas.microsoft.com/office/drawing/2014/main" id="{D679341E-CFF0-581C-A941-934F329E3504}"/>
              </a:ext>
            </a:extLst>
          </p:cNvPr>
          <p:cNvPicPr>
            <a:picLocks noGrp="1" noChangeAspect="1"/>
          </p:cNvPicPr>
          <p:nvPr>
            <p:ph idx="1"/>
          </p:nvPr>
        </p:nvPicPr>
        <p:blipFill>
          <a:blip r:embed="rId3"/>
          <a:stretch>
            <a:fillRect/>
          </a:stretch>
        </p:blipFill>
        <p:spPr>
          <a:xfrm>
            <a:off x="5539138" y="1333501"/>
            <a:ext cx="2828925" cy="4190998"/>
          </a:xfrm>
          <a:prstGeom prst="rect">
            <a:avLst/>
          </a:prstGeom>
        </p:spPr>
      </p:pic>
      <p:pic>
        <p:nvPicPr>
          <p:cNvPr id="13" name="Picture 12" descr="Logo for Online Rewards">
            <a:extLst>
              <a:ext uri="{FF2B5EF4-FFF2-40B4-BE49-F238E27FC236}">
                <a16:creationId xmlns:a16="http://schemas.microsoft.com/office/drawing/2014/main" id="{1E80BAF5-5C87-8401-1D12-83D9176996F1}"/>
              </a:ext>
            </a:extLst>
          </p:cNvPr>
          <p:cNvPicPr>
            <a:picLocks noChangeAspect="1"/>
          </p:cNvPicPr>
          <p:nvPr/>
        </p:nvPicPr>
        <p:blipFill>
          <a:blip r:embed="rId4"/>
          <a:stretch>
            <a:fillRect/>
          </a:stretch>
        </p:blipFill>
        <p:spPr>
          <a:xfrm>
            <a:off x="8673211" y="2702909"/>
            <a:ext cx="2828925" cy="1452181"/>
          </a:xfrm>
          <a:prstGeom prst="rect">
            <a:avLst/>
          </a:prstGeom>
        </p:spPr>
      </p:pic>
    </p:spTree>
    <p:extLst>
      <p:ext uri="{BB962C8B-B14F-4D97-AF65-F5344CB8AC3E}">
        <p14:creationId xmlns:p14="http://schemas.microsoft.com/office/powerpoint/2010/main" val="4002313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outdoor, sky, plant, plant community&#10;&#10;Description automatically generated">
            <a:extLst>
              <a:ext uri="{FF2B5EF4-FFF2-40B4-BE49-F238E27FC236}">
                <a16:creationId xmlns:a16="http://schemas.microsoft.com/office/drawing/2014/main" id="{6DDA8B6C-7BD3-1D30-5AF7-4DCBFABC88BB}"/>
              </a:ext>
            </a:extLst>
          </p:cNvPr>
          <p:cNvPicPr>
            <a:picLocks noGrp="1" noChangeAspect="1"/>
          </p:cNvPicPr>
          <p:nvPr>
            <p:ph idx="1"/>
          </p:nvPr>
        </p:nvPicPr>
        <p:blipFill rotWithShape="1">
          <a:blip r:embed="rId3"/>
          <a:srcRect t="317" b="17567"/>
          <a:stretch/>
        </p:blipFill>
        <p:spPr>
          <a:xfrm>
            <a:off x="20" y="10"/>
            <a:ext cx="12191980" cy="6857990"/>
          </a:xfrm>
          <a:prstGeom prst="rect">
            <a:avLst/>
          </a:prstGeom>
        </p:spPr>
      </p:pic>
      <p:sp>
        <p:nvSpPr>
          <p:cNvPr id="11"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84141-3C8C-7907-A8FD-DA9C554733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Supervision Trees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2575BC-8D63-2686-D5AD-AEA64F49B293}"/>
              </a:ext>
            </a:extLst>
          </p:cNvPr>
          <p:cNvSpPr txBox="1"/>
          <p:nvPr/>
        </p:nvSpPr>
        <p:spPr>
          <a:xfrm>
            <a:off x="10131069" y="0"/>
            <a:ext cx="2113414" cy="369332"/>
          </a:xfrm>
          <a:prstGeom prst="rect">
            <a:avLst/>
          </a:prstGeom>
          <a:noFill/>
        </p:spPr>
        <p:txBody>
          <a:bodyPr wrap="square" rtlCol="0">
            <a:spAutoFit/>
          </a:bodyPr>
          <a:lstStyle/>
          <a:p>
            <a:r>
              <a:rPr lang="en-US">
                <a:hlinkClick r:id="rId4"/>
              </a:rPr>
              <a:t>Socotra Dragon Tree</a:t>
            </a:r>
            <a:endParaRPr lang="en-US"/>
          </a:p>
        </p:txBody>
      </p:sp>
    </p:spTree>
    <p:extLst>
      <p:ext uri="{BB962C8B-B14F-4D97-AF65-F5344CB8AC3E}">
        <p14:creationId xmlns:p14="http://schemas.microsoft.com/office/powerpoint/2010/main" val="2909257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One Worker</a:t>
            </a:r>
          </a:p>
        </p:txBody>
      </p:sp>
      <p:pic>
        <p:nvPicPr>
          <p:cNvPr id="5" name="Content Placeholder 4" descr="A diagram of a worker&#10;&#10;Description automatically generated">
            <a:extLst>
              <a:ext uri="{FF2B5EF4-FFF2-40B4-BE49-F238E27FC236}">
                <a16:creationId xmlns:a16="http://schemas.microsoft.com/office/drawing/2014/main" id="{EE3DE908-CF21-F344-ABE2-5A720CC0F8E6}"/>
              </a:ext>
            </a:extLst>
          </p:cNvPr>
          <p:cNvPicPr>
            <a:picLocks noGrp="1" noChangeAspect="1"/>
          </p:cNvPicPr>
          <p:nvPr>
            <p:ph idx="1"/>
          </p:nvPr>
        </p:nvPicPr>
        <p:blipFill>
          <a:blip r:embed="rId3"/>
          <a:stretch>
            <a:fillRect/>
          </a:stretch>
        </p:blipFill>
        <p:spPr>
          <a:xfrm>
            <a:off x="4765186" y="2186053"/>
            <a:ext cx="2661627" cy="3630481"/>
          </a:xfrm>
        </p:spPr>
      </p:pic>
    </p:spTree>
    <p:extLst>
      <p:ext uri="{BB962C8B-B14F-4D97-AF65-F5344CB8AC3E}">
        <p14:creationId xmlns:p14="http://schemas.microsoft.com/office/powerpoint/2010/main" val="2550494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Multiple Workers</a:t>
            </a:r>
          </a:p>
        </p:txBody>
      </p:sp>
      <p:pic>
        <p:nvPicPr>
          <p:cNvPr id="7" name="Content Placeholder 6" descr="A diagram of a company&#10;&#10;Description automatically generated">
            <a:extLst>
              <a:ext uri="{FF2B5EF4-FFF2-40B4-BE49-F238E27FC236}">
                <a16:creationId xmlns:a16="http://schemas.microsoft.com/office/drawing/2014/main" id="{317DC76B-4AE0-E592-785E-ACEF5DF9E0B4}"/>
              </a:ext>
            </a:extLst>
          </p:cNvPr>
          <p:cNvPicPr>
            <a:picLocks noGrp="1" noChangeAspect="1"/>
          </p:cNvPicPr>
          <p:nvPr>
            <p:ph idx="1"/>
          </p:nvPr>
        </p:nvPicPr>
        <p:blipFill>
          <a:blip r:embed="rId3"/>
          <a:stretch>
            <a:fillRect/>
          </a:stretch>
        </p:blipFill>
        <p:spPr>
          <a:xfrm>
            <a:off x="3483360" y="2164281"/>
            <a:ext cx="5225280" cy="3674025"/>
          </a:xfrm>
        </p:spPr>
      </p:pic>
    </p:spTree>
    <p:extLst>
      <p:ext uri="{BB962C8B-B14F-4D97-AF65-F5344CB8AC3E}">
        <p14:creationId xmlns:p14="http://schemas.microsoft.com/office/powerpoint/2010/main" val="2056560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E07-23D1-3E05-94FE-78F07AF39CE9}"/>
              </a:ext>
            </a:extLst>
          </p:cNvPr>
          <p:cNvSpPr>
            <a:spLocks noGrp="1"/>
          </p:cNvSpPr>
          <p:nvPr>
            <p:ph type="title"/>
          </p:nvPr>
        </p:nvSpPr>
        <p:spPr/>
        <p:txBody>
          <a:bodyPr/>
          <a:lstStyle/>
          <a:p>
            <a:r>
              <a:rPr lang="en-US"/>
              <a:t>Supervision Tree</a:t>
            </a:r>
          </a:p>
        </p:txBody>
      </p:sp>
      <p:pic>
        <p:nvPicPr>
          <p:cNvPr id="5" name="Content Placeholder 4" descr="A diagram of a company&#10;&#10;Description automatically generated">
            <a:extLst>
              <a:ext uri="{FF2B5EF4-FFF2-40B4-BE49-F238E27FC236}">
                <a16:creationId xmlns:a16="http://schemas.microsoft.com/office/drawing/2014/main" id="{5B8E32FA-EC66-8531-674B-347F188F1B22}"/>
              </a:ext>
            </a:extLst>
          </p:cNvPr>
          <p:cNvPicPr>
            <a:picLocks noGrp="1" noChangeAspect="1"/>
          </p:cNvPicPr>
          <p:nvPr>
            <p:ph idx="1"/>
          </p:nvPr>
        </p:nvPicPr>
        <p:blipFill>
          <a:blip r:embed="rId3"/>
          <a:stretch>
            <a:fillRect/>
          </a:stretch>
        </p:blipFill>
        <p:spPr>
          <a:xfrm>
            <a:off x="3330956" y="2036371"/>
            <a:ext cx="5530088" cy="3929846"/>
          </a:xfrm>
        </p:spPr>
      </p:pic>
    </p:spTree>
    <p:extLst>
      <p:ext uri="{BB962C8B-B14F-4D97-AF65-F5344CB8AC3E}">
        <p14:creationId xmlns:p14="http://schemas.microsoft.com/office/powerpoint/2010/main" val="1902485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Lines and dots connected representing a network">
            <a:extLst>
              <a:ext uri="{FF2B5EF4-FFF2-40B4-BE49-F238E27FC236}">
                <a16:creationId xmlns:a16="http://schemas.microsoft.com/office/drawing/2014/main" id="{D9377743-A13B-15AC-8A23-83B33FD235D3}"/>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4C4E5-B7FE-117F-EBB9-D3CEEFE3486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493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062070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44D1-A795-9CD9-FA8D-3F1A44CB8AD1}"/>
              </a:ext>
            </a:extLst>
          </p:cNvPr>
          <p:cNvSpPr>
            <a:spLocks noGrp="1"/>
          </p:cNvSpPr>
          <p:nvPr>
            <p:ph type="title"/>
          </p:nvPr>
        </p:nvSpPr>
        <p:spPr/>
        <p:txBody>
          <a:bodyPr/>
          <a:lstStyle/>
          <a:p>
            <a:r>
              <a:rPr lang="en-US"/>
              <a:t>Phoenix	</a:t>
            </a:r>
          </a:p>
        </p:txBody>
      </p:sp>
      <p:pic>
        <p:nvPicPr>
          <p:cNvPr id="27" name="Content Placeholder 26" descr="A logo of a bird with flames&#10;&#10;Description automatically generated with low confidence">
            <a:extLst>
              <a:ext uri="{FF2B5EF4-FFF2-40B4-BE49-F238E27FC236}">
                <a16:creationId xmlns:a16="http://schemas.microsoft.com/office/drawing/2014/main" id="{C6CFCFDA-AB82-78DF-0B20-7FCFFE224A49}"/>
              </a:ext>
            </a:extLst>
          </p:cNvPr>
          <p:cNvPicPr>
            <a:picLocks noGrp="1" noChangeAspect="1"/>
          </p:cNvPicPr>
          <p:nvPr>
            <p:ph idx="1"/>
          </p:nvPr>
        </p:nvPicPr>
        <p:blipFill>
          <a:blip r:embed="rId3"/>
          <a:stretch>
            <a:fillRect/>
          </a:stretch>
        </p:blipFill>
        <p:spPr>
          <a:xfrm>
            <a:off x="3920331" y="1825625"/>
            <a:ext cx="4351338" cy="4351338"/>
          </a:xfrm>
        </p:spPr>
      </p:pic>
    </p:spTree>
    <p:extLst>
      <p:ext uri="{BB962C8B-B14F-4D97-AF65-F5344CB8AC3E}">
        <p14:creationId xmlns:p14="http://schemas.microsoft.com/office/powerpoint/2010/main" val="2095121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pic>
        <p:nvPicPr>
          <p:cNvPr id="3" name="Picture 2" descr="A screen shot of a computer screen&#10;&#10;Description automatically generated">
            <a:extLst>
              <a:ext uri="{FF2B5EF4-FFF2-40B4-BE49-F238E27FC236}">
                <a16:creationId xmlns:a16="http://schemas.microsoft.com/office/drawing/2014/main" id="{59A37D35-BA67-7E98-A004-C7EFDAB3D2FD}"/>
              </a:ext>
            </a:extLst>
          </p:cNvPr>
          <p:cNvPicPr>
            <a:picLocks noChangeAspect="1"/>
          </p:cNvPicPr>
          <p:nvPr/>
        </p:nvPicPr>
        <p:blipFill>
          <a:blip r:embed="rId3"/>
          <a:stretch>
            <a:fillRect/>
          </a:stretch>
        </p:blipFill>
        <p:spPr>
          <a:xfrm>
            <a:off x="-1" y="-33818"/>
            <a:ext cx="12208851" cy="7132591"/>
          </a:xfrm>
          <a:prstGeom prst="rect">
            <a:avLst/>
          </a:prstGeom>
        </p:spPr>
      </p:pic>
      <p:sp>
        <p:nvSpPr>
          <p:cNvPr id="9" name="Rectangle 8">
            <a:extLst>
              <a:ext uri="{FF2B5EF4-FFF2-40B4-BE49-F238E27FC236}">
                <a16:creationId xmlns:a16="http://schemas.microsoft.com/office/drawing/2014/main" id="{FF77019A-B1C7-CC8A-8999-C5A3917C9934}"/>
              </a:ext>
            </a:extLst>
          </p:cNvPr>
          <p:cNvSpPr/>
          <p:nvPr/>
        </p:nvSpPr>
        <p:spPr>
          <a:xfrm>
            <a:off x="338490" y="4783014"/>
            <a:ext cx="10969770" cy="220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8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q"/>
            </a:pPr>
            <a:r>
              <a:rPr lang="en-US"/>
              <a:t>Elixir</a:t>
            </a:r>
            <a:r>
              <a:rPr lang="en-US" dirty="0"/>
              <a:t> Crash Course</a:t>
            </a:r>
          </a:p>
          <a:p>
            <a:pPr>
              <a:buClr>
                <a:schemeClr val="accent1">
                  <a:lumMod val="75000"/>
                </a:schemeClr>
              </a:buClr>
              <a:buFont typeface="Wingdings" panose="05000000000000000000" pitchFamily="2" charset="2"/>
              <a:buChar char="q"/>
            </a:pPr>
            <a:r>
              <a:rPr lang="en-US"/>
              <a:t>Processes</a:t>
            </a:r>
            <a:r>
              <a:rPr lang="en-US" dirty="0"/>
              <a:t>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ü"/>
            </a:pPr>
            <a:r>
              <a:rPr lang="en-US" dirty="0" err="1"/>
              <a:t>LiveViews</a:t>
            </a:r>
            <a:endParaRPr lang="en-US" dirty="0"/>
          </a:p>
          <a:p>
            <a:pPr>
              <a:buClr>
                <a:schemeClr val="accent1">
                  <a:lumMod val="75000"/>
                </a:schemeClr>
              </a:buClr>
              <a:buFont typeface="Wingdings" panose="05000000000000000000" pitchFamily="2" charset="2"/>
              <a:buChar char="ü"/>
            </a:pPr>
            <a:r>
              <a:rPr lang="en-US" dirty="0"/>
              <a:t>Events</a:t>
            </a:r>
          </a:p>
          <a:p>
            <a:pPr>
              <a:buClr>
                <a:schemeClr val="accent1">
                  <a:lumMod val="75000"/>
                </a:schemeClr>
              </a:buClr>
              <a:buFont typeface="Wingdings" panose="05000000000000000000" pitchFamily="2" charset="2"/>
              <a:buChar char="ü"/>
            </a:pPr>
            <a:r>
              <a:rPr lang="en-US" dirty="0"/>
              <a:t>Real-Time Updates</a:t>
            </a:r>
          </a:p>
          <a:p>
            <a:pPr>
              <a:buClr>
                <a:schemeClr val="accent1">
                  <a:lumMod val="75000"/>
                </a:schemeClr>
              </a:buClr>
              <a:buFont typeface="Wingdings" panose="05000000000000000000" pitchFamily="2" charset="2"/>
              <a:buChar char="ü"/>
            </a:pPr>
            <a:r>
              <a:rPr lang="en-US" dirty="0"/>
              <a:t>Components</a:t>
            </a:r>
          </a:p>
          <a:p>
            <a:pPr>
              <a:buClr>
                <a:schemeClr val="accent1">
                  <a:lumMod val="75000"/>
                </a:schemeClr>
              </a:buClr>
              <a:buFont typeface="Wingdings" panose="05000000000000000000" pitchFamily="2" charset="2"/>
              <a:buChar char="ü"/>
            </a:pPr>
            <a:r>
              <a:rPr lang="en-US" dirty="0"/>
              <a:t>Presence</a:t>
            </a:r>
          </a:p>
          <a:p>
            <a:pPr>
              <a:buClr>
                <a:schemeClr val="accent1">
                  <a:lumMod val="75000"/>
                </a:schemeClr>
              </a:buClr>
              <a:buFont typeface="Wingdings" panose="05000000000000000000" pitchFamily="2" charset="2"/>
              <a:buChar char="ü"/>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3286981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E76-1C37-E4F3-C09B-0CC5271A5B9A}"/>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38DE73F2-F710-B1A9-ED79-9992826DD4FE}"/>
              </a:ext>
            </a:extLst>
          </p:cNvPr>
          <p:cNvSpPr>
            <a:spLocks noGrp="1"/>
          </p:cNvSpPr>
          <p:nvPr>
            <p:ph sz="half" idx="1"/>
          </p:nvPr>
        </p:nvSpPr>
        <p:spPr/>
        <p:txBody>
          <a:bodyPr/>
          <a:lstStyle/>
          <a:p>
            <a:r>
              <a:rPr lang="en-US"/>
              <a:t>Elixir in Action (book)</a:t>
            </a:r>
          </a:p>
          <a:p>
            <a:r>
              <a:rPr lang="en-US"/>
              <a:t>Programming Phoenix LiveView (book)</a:t>
            </a:r>
          </a:p>
          <a:p>
            <a:r>
              <a:rPr lang="en-US" dirty="0"/>
              <a:t>Dave Thomas: Elixir for Programmers 2 (video course)</a:t>
            </a:r>
          </a:p>
          <a:p>
            <a:r>
              <a:rPr lang="en-US"/>
              <a:t>https://elixir-lang.slack.com</a:t>
            </a:r>
          </a:p>
          <a:p>
            <a:r>
              <a:rPr lang="en-US"/>
              <a:t>https://elixirforum.com</a:t>
            </a:r>
          </a:p>
          <a:p>
            <a:r>
              <a:rPr lang="en-US"/>
              <a:t>https://livebook.dev/</a:t>
            </a:r>
          </a:p>
        </p:txBody>
      </p:sp>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https://brianmeeker.me</a:t>
            </a:r>
          </a:p>
          <a:p>
            <a:pPr marL="0" indent="0">
              <a:buNone/>
            </a:pPr>
            <a:endParaRPr lang="en-US" sz="2000" dirty="0"/>
          </a:p>
          <a:p>
            <a:pPr marL="0" indent="0">
              <a:buNone/>
            </a:pPr>
            <a:r>
              <a:rPr lang="en-US" sz="2400" u="sng" dirty="0"/>
              <a:t>GitHub</a:t>
            </a:r>
          </a:p>
          <a:p>
            <a:pPr marL="0" indent="0">
              <a:buNone/>
            </a:pPr>
            <a:r>
              <a:rPr lang="en-US" sz="2000"/>
              <a:t>https://github.com/CuriousCurmudgeon/live_pet</a:t>
            </a:r>
            <a:endParaRPr lang="en-US" sz="2000" dirty="0"/>
          </a:p>
          <a:p>
            <a:pPr marL="0" indent="0">
              <a:buNone/>
            </a:pPr>
            <a:endParaRPr lang="en-US" sz="2000"/>
          </a:p>
          <a:p>
            <a:pPr marL="0" indent="0">
              <a:buNone/>
            </a:pPr>
            <a:r>
              <a:rPr lang="en-US" sz="2400" u="sng" dirty="0"/>
              <a:t>Mastodon</a:t>
            </a:r>
          </a:p>
          <a:p>
            <a:pPr marL="0" indent="0">
              <a:buNone/>
            </a:pPr>
            <a:r>
              <a:rPr lang="en-US" sz="2000" dirty="0"/>
              <a:t>@brianmeeker@hachyderm.io</a:t>
            </a:r>
          </a:p>
          <a:p>
            <a:pPr marL="0" indent="0">
              <a:buNone/>
            </a:pPr>
            <a:endParaRPr lang="en-US" sz="2000" dirty="0"/>
          </a:p>
        </p:txBody>
      </p:sp>
    </p:spTree>
    <p:extLst>
      <p:ext uri="{BB962C8B-B14F-4D97-AF65-F5344CB8AC3E}">
        <p14:creationId xmlns:p14="http://schemas.microsoft.com/office/powerpoint/2010/main" val="3357882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B958F987-BF9F-B90E-C186-8C9C80B496DA}"/>
              </a:ext>
            </a:extLst>
          </p:cNvPr>
          <p:cNvPicPr>
            <a:picLocks noChangeAspect="1"/>
          </p:cNvPicPr>
          <p:nvPr/>
        </p:nvPicPr>
        <p:blipFill>
          <a:blip r:embed="rId3"/>
          <a:stretch>
            <a:fillRect/>
          </a:stretch>
        </p:blipFill>
        <p:spPr>
          <a:xfrm>
            <a:off x="0" y="0"/>
            <a:ext cx="12192000" cy="6857999"/>
          </a:xfrm>
          <a:prstGeom prst="rect">
            <a:avLst/>
          </a:prstGeom>
        </p:spPr>
      </p:pic>
      <p:pic>
        <p:nvPicPr>
          <p:cNvPr id="7" name="Picture 6" descr="A qr code with a red and blue design&#10;&#10;Description automatically generated">
            <a:extLst>
              <a:ext uri="{FF2B5EF4-FFF2-40B4-BE49-F238E27FC236}">
                <a16:creationId xmlns:a16="http://schemas.microsoft.com/office/drawing/2014/main" id="{D6A26EA6-6039-27D1-A7C0-6A8EA1670467}"/>
              </a:ext>
            </a:extLst>
          </p:cNvPr>
          <p:cNvPicPr>
            <a:picLocks noChangeAspect="1"/>
          </p:cNvPicPr>
          <p:nvPr/>
        </p:nvPicPr>
        <p:blipFill>
          <a:blip r:embed="rId4"/>
          <a:stretch>
            <a:fillRect/>
          </a:stretch>
        </p:blipFill>
        <p:spPr>
          <a:xfrm>
            <a:off x="4016282" y="732242"/>
            <a:ext cx="4618892" cy="4618892"/>
          </a:xfrm>
          <a:prstGeom prst="rect">
            <a:avLst/>
          </a:prstGeom>
        </p:spPr>
      </p:pic>
      <p:pic>
        <p:nvPicPr>
          <p:cNvPr id="2" name="Picture 1" descr="A pixel art of a fox&#10;&#10;Description automatically generated">
            <a:extLst>
              <a:ext uri="{FF2B5EF4-FFF2-40B4-BE49-F238E27FC236}">
                <a16:creationId xmlns:a16="http://schemas.microsoft.com/office/drawing/2014/main" id="{EB15A6B1-258A-423E-B234-484ED82D9214}"/>
              </a:ext>
            </a:extLst>
          </p:cNvPr>
          <p:cNvPicPr>
            <a:picLocks noChangeAspect="1"/>
          </p:cNvPicPr>
          <p:nvPr/>
        </p:nvPicPr>
        <p:blipFill>
          <a:blip r:embed="rId5"/>
          <a:stretch>
            <a:fillRect/>
          </a:stretch>
        </p:blipFill>
        <p:spPr>
          <a:xfrm rot="1195726">
            <a:off x="8890339" y="2474739"/>
            <a:ext cx="2591251" cy="2591251"/>
          </a:xfrm>
          <a:prstGeom prst="rect">
            <a:avLst/>
          </a:prstGeom>
        </p:spPr>
      </p:pic>
    </p:spTree>
    <p:extLst>
      <p:ext uri="{BB962C8B-B14F-4D97-AF65-F5344CB8AC3E}">
        <p14:creationId xmlns:p14="http://schemas.microsoft.com/office/powerpoint/2010/main" val="358296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p:txBody>
          <a:bodyPr/>
          <a:lstStyle/>
          <a:p>
            <a:r>
              <a:rPr lang="en-US"/>
              <a:t>Thank You</a:t>
            </a:r>
          </a:p>
        </p:txBody>
      </p:sp>
      <p:sp>
        <p:nvSpPr>
          <p:cNvPr id="6" name="Subtitle 5">
            <a:extLst>
              <a:ext uri="{FF2B5EF4-FFF2-40B4-BE49-F238E27FC236}">
                <a16:creationId xmlns:a16="http://schemas.microsoft.com/office/drawing/2014/main" id="{A9D6F00D-881F-4920-89F9-792BA92E543D}"/>
              </a:ext>
            </a:extLst>
          </p:cNvPr>
          <p:cNvSpPr>
            <a:spLocks noGrp="1"/>
          </p:cNvSpPr>
          <p:nvPr>
            <p:ph type="body" sz="quarter" idx="14"/>
          </p:nvPr>
        </p:nvSpPr>
        <p:spPr/>
        <p:txBody>
          <a:bodyPr>
            <a:normAutofit/>
          </a:bodyPr>
          <a:lstStyle/>
          <a:p>
            <a:r>
              <a:rPr lang="en-US" sz="2400"/>
              <a:t>Website: </a:t>
            </a:r>
            <a:r>
              <a:rPr lang="en-US">
                <a:hlinkClick r:id="rId3"/>
              </a:rPr>
              <a:t>https://brianmeeker.me</a:t>
            </a:r>
            <a:endParaRPr lang="en-US"/>
          </a:p>
          <a:p>
            <a:r>
              <a:rPr lang="en-US"/>
              <a:t>GitHub: </a:t>
            </a:r>
            <a:r>
              <a:rPr lang="en-US">
                <a:hlinkClick r:id="rId4"/>
              </a:rPr>
              <a:t>https://github.com/CuriousCurmudgeon/</a:t>
            </a:r>
            <a:endParaRPr lang="en-US"/>
          </a:p>
          <a:p>
            <a:r>
              <a:rPr lang="en-US" sz="2400"/>
              <a:t>Mastodon: @brianmeeker@hachyderm.io</a:t>
            </a:r>
          </a:p>
          <a:p>
            <a:endParaRPr lang="en-US"/>
          </a:p>
        </p:txBody>
      </p:sp>
      <p:pic>
        <p:nvPicPr>
          <p:cNvPr id="2" name="Content Placeholder 10">
            <a:extLst>
              <a:ext uri="{FF2B5EF4-FFF2-40B4-BE49-F238E27FC236}">
                <a16:creationId xmlns:a16="http://schemas.microsoft.com/office/drawing/2014/main" id="{8EDCF14A-4F51-C202-8CA5-12241E5920B8}"/>
              </a:ext>
            </a:extLst>
          </p:cNvPr>
          <p:cNvPicPr>
            <a:picLocks noChangeAspect="1"/>
          </p:cNvPicPr>
          <p:nvPr/>
        </p:nvPicPr>
        <p:blipFill>
          <a:blip r:embed="rId5"/>
          <a:stretch>
            <a:fillRect/>
          </a:stretch>
        </p:blipFill>
        <p:spPr>
          <a:xfrm>
            <a:off x="7555833" y="-1"/>
            <a:ext cx="4636168" cy="6862749"/>
          </a:xfrm>
          <a:prstGeom prst="rect">
            <a:avLst/>
          </a:prstGeom>
        </p:spPr>
      </p:pic>
    </p:spTree>
    <p:extLst>
      <p:ext uri="{BB962C8B-B14F-4D97-AF65-F5344CB8AC3E}">
        <p14:creationId xmlns:p14="http://schemas.microsoft.com/office/powerpoint/2010/main" val="27975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4447308" y="591344"/>
            <a:ext cx="6906491" cy="5585619"/>
          </a:xfrm>
        </p:spPr>
        <p:txBody>
          <a:bodyPr anchor="ctr">
            <a:normAutofit/>
          </a:bodyPr>
          <a:lstStyle/>
          <a:p>
            <a:pPr marL="0" indent="0">
              <a:buNone/>
            </a:pPr>
            <a:r>
              <a:rPr lang="en-US"/>
              <a:t>A broad understanding of Elixir and how you can use LiveView to write SPAs with little-to-no JavaScript.</a:t>
            </a:r>
          </a:p>
        </p:txBody>
      </p:sp>
    </p:spTree>
    <p:extLst>
      <p:ext uri="{BB962C8B-B14F-4D97-AF65-F5344CB8AC3E}">
        <p14:creationId xmlns:p14="http://schemas.microsoft.com/office/powerpoint/2010/main" val="170586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ud of smoke and text&#10;&#10;Description automatically generated">
            <a:extLst>
              <a:ext uri="{FF2B5EF4-FFF2-40B4-BE49-F238E27FC236}">
                <a16:creationId xmlns:a16="http://schemas.microsoft.com/office/drawing/2014/main" id="{82E7AB8A-7610-0CC1-D6DC-ABE0BE9A73AC}"/>
              </a:ext>
            </a:extLst>
          </p:cNvPr>
          <p:cNvPicPr>
            <a:picLocks noGrp="1" noChangeAspect="1"/>
          </p:cNvPicPr>
          <p:nvPr>
            <p:ph idx="1"/>
          </p:nvPr>
        </p:nvPicPr>
        <p:blipFill rotWithShape="1">
          <a:blip r:embed="rId3"/>
          <a:srcRect b="19"/>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47B079C7-5E32-203A-C87F-6090BAE93716}"/>
              </a:ext>
            </a:extLst>
          </p:cNvPr>
          <p:cNvSpPr/>
          <p:nvPr/>
        </p:nvSpPr>
        <p:spPr>
          <a:xfrm>
            <a:off x="5902960" y="2153920"/>
            <a:ext cx="4043680" cy="5283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simulate all the pets </a:t>
            </a:r>
          </a:p>
        </p:txBody>
      </p:sp>
      <p:sp>
        <p:nvSpPr>
          <p:cNvPr id="7" name="Rectangle 6">
            <a:extLst>
              <a:ext uri="{FF2B5EF4-FFF2-40B4-BE49-F238E27FC236}">
                <a16:creationId xmlns:a16="http://schemas.microsoft.com/office/drawing/2014/main" id="{BC0898DB-EA0F-391B-A6C9-525602F13D08}"/>
              </a:ext>
            </a:extLst>
          </p:cNvPr>
          <p:cNvSpPr/>
          <p:nvPr/>
        </p:nvSpPr>
        <p:spPr>
          <a:xfrm>
            <a:off x="2275840" y="2804160"/>
            <a:ext cx="985520" cy="66548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40BAC5-0900-A9FC-5011-15642C05E1B1}"/>
              </a:ext>
            </a:extLst>
          </p:cNvPr>
          <p:cNvSpPr/>
          <p:nvPr/>
        </p:nvSpPr>
        <p:spPr>
          <a:xfrm>
            <a:off x="3667760" y="3566159"/>
            <a:ext cx="6278880" cy="6096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give a crash course in Elixir</a:t>
            </a:r>
          </a:p>
        </p:txBody>
      </p:sp>
    </p:spTree>
    <p:extLst>
      <p:ext uri="{BB962C8B-B14F-4D97-AF65-F5344CB8AC3E}">
        <p14:creationId xmlns:p14="http://schemas.microsoft.com/office/powerpoint/2010/main" val="268685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0BB4AD80-C4C9-48DF-AEB9-18EC3A792690}"/>
              </a:ext>
            </a:extLst>
          </p:cNvPr>
          <p:cNvPicPr>
            <a:picLocks noGrp="1" noChangeAspect="1"/>
          </p:cNvPicPr>
          <p:nvPr>
            <p:ph type="pic" sz="quarter" idx="13"/>
          </p:nvPr>
        </p:nvPicPr>
        <p:blipFill>
          <a:blip r:embed="rId3"/>
          <a:srcRect t="467" b="467"/>
          <a:stretch/>
        </p:blipFill>
        <p:spPr>
          <a:xfrm>
            <a:off x="3378200" y="1409700"/>
            <a:ext cx="5435600" cy="4038600"/>
          </a:xfrm>
        </p:spPr>
      </p:pic>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3" name="Picture 2" descr="A bird flying over a river&#10;&#10;Description automatically generated">
            <a:extLst>
              <a:ext uri="{FF2B5EF4-FFF2-40B4-BE49-F238E27FC236}">
                <a16:creationId xmlns:a16="http://schemas.microsoft.com/office/drawing/2014/main" id="{413D9819-A910-F152-0BAE-1CC9C2F4DBE8}"/>
              </a:ext>
            </a:extLst>
          </p:cNvPr>
          <p:cNvPicPr>
            <a:picLocks noChangeAspect="1"/>
          </p:cNvPicPr>
          <p:nvPr/>
        </p:nvPicPr>
        <p:blipFill>
          <a:blip r:embed="rId4"/>
          <a:stretch>
            <a:fillRect/>
          </a:stretch>
        </p:blipFill>
        <p:spPr>
          <a:xfrm rot="20936243">
            <a:off x="3180406" y="0"/>
            <a:ext cx="2537595" cy="2537595"/>
          </a:xfrm>
          <a:prstGeom prst="rect">
            <a:avLst/>
          </a:prstGeom>
        </p:spPr>
      </p:pic>
      <p:pic>
        <p:nvPicPr>
          <p:cNvPr id="5" name="Picture 4" descr="A pixelated rabbit sitting in a forest&#10;&#10;Description automatically generated">
            <a:extLst>
              <a:ext uri="{FF2B5EF4-FFF2-40B4-BE49-F238E27FC236}">
                <a16:creationId xmlns:a16="http://schemas.microsoft.com/office/drawing/2014/main" id="{D2E3DF1A-2532-7000-03A9-6B89921ADBD2}"/>
              </a:ext>
            </a:extLst>
          </p:cNvPr>
          <p:cNvPicPr>
            <a:picLocks noChangeAspect="1"/>
          </p:cNvPicPr>
          <p:nvPr/>
        </p:nvPicPr>
        <p:blipFill>
          <a:blip r:embed="rId5"/>
          <a:stretch>
            <a:fillRect/>
          </a:stretch>
        </p:blipFill>
        <p:spPr>
          <a:xfrm rot="21076801">
            <a:off x="2010713" y="1826870"/>
            <a:ext cx="2942187" cy="2942187"/>
          </a:xfrm>
          <a:prstGeom prst="rect">
            <a:avLst/>
          </a:prstGeom>
        </p:spPr>
      </p:pic>
      <p:pic>
        <p:nvPicPr>
          <p:cNvPr id="16" name="Picture 15" descr="A dog with its mouth open&#10;&#10;Description automatically generated">
            <a:extLst>
              <a:ext uri="{FF2B5EF4-FFF2-40B4-BE49-F238E27FC236}">
                <a16:creationId xmlns:a16="http://schemas.microsoft.com/office/drawing/2014/main" id="{618E42ED-5C7E-7E57-0E12-11215FB53CD3}"/>
              </a:ext>
            </a:extLst>
          </p:cNvPr>
          <p:cNvPicPr>
            <a:picLocks noChangeAspect="1"/>
          </p:cNvPicPr>
          <p:nvPr/>
        </p:nvPicPr>
        <p:blipFill>
          <a:blip r:embed="rId6"/>
          <a:stretch>
            <a:fillRect/>
          </a:stretch>
        </p:blipFill>
        <p:spPr>
          <a:xfrm rot="1238231">
            <a:off x="7159882" y="3840547"/>
            <a:ext cx="2634536" cy="2634536"/>
          </a:xfrm>
          <a:prstGeom prst="rect">
            <a:avLst/>
          </a:prstGeom>
        </p:spPr>
      </p:pic>
      <p:pic>
        <p:nvPicPr>
          <p:cNvPr id="7" name="Picture 6" descr="A video game with a turtle swimming in the water&#10;&#10;Description automatically generated">
            <a:extLst>
              <a:ext uri="{FF2B5EF4-FFF2-40B4-BE49-F238E27FC236}">
                <a16:creationId xmlns:a16="http://schemas.microsoft.com/office/drawing/2014/main" id="{DC8549B3-43F8-0787-C759-862145765058}"/>
              </a:ext>
            </a:extLst>
          </p:cNvPr>
          <p:cNvPicPr>
            <a:picLocks noChangeAspect="1"/>
          </p:cNvPicPr>
          <p:nvPr/>
        </p:nvPicPr>
        <p:blipFill>
          <a:blip r:embed="rId7"/>
          <a:stretch>
            <a:fillRect/>
          </a:stretch>
        </p:blipFill>
        <p:spPr>
          <a:xfrm rot="20484757">
            <a:off x="8798283" y="2555372"/>
            <a:ext cx="3089030" cy="3089030"/>
          </a:xfrm>
          <a:prstGeom prst="rect">
            <a:avLst/>
          </a:prstGeom>
        </p:spPr>
      </p:pic>
      <p:pic>
        <p:nvPicPr>
          <p:cNvPr id="9" name="Picture 8" descr="A cartoon of a cat holding an umbrella&#10;&#10;Description automatically generated">
            <a:extLst>
              <a:ext uri="{FF2B5EF4-FFF2-40B4-BE49-F238E27FC236}">
                <a16:creationId xmlns:a16="http://schemas.microsoft.com/office/drawing/2014/main" id="{0C8A77FB-124F-37DD-FC43-3867CA199D83}"/>
              </a:ext>
            </a:extLst>
          </p:cNvPr>
          <p:cNvPicPr>
            <a:picLocks noChangeAspect="1"/>
          </p:cNvPicPr>
          <p:nvPr/>
        </p:nvPicPr>
        <p:blipFill>
          <a:blip r:embed="rId8"/>
          <a:stretch>
            <a:fillRect/>
          </a:stretch>
        </p:blipFill>
        <p:spPr>
          <a:xfrm rot="493407">
            <a:off x="7169112" y="109609"/>
            <a:ext cx="2810470" cy="2810470"/>
          </a:xfrm>
          <a:prstGeom prst="rect">
            <a:avLst/>
          </a:prstGeom>
        </p:spPr>
      </p:pic>
      <p:pic>
        <p:nvPicPr>
          <p:cNvPr id="11" name="Picture 10" descr="A cat with blue eyes&#10;&#10;Description automatically generated">
            <a:extLst>
              <a:ext uri="{FF2B5EF4-FFF2-40B4-BE49-F238E27FC236}">
                <a16:creationId xmlns:a16="http://schemas.microsoft.com/office/drawing/2014/main" id="{82599476-56D3-9C2E-C294-21B06702BB7B}"/>
              </a:ext>
            </a:extLst>
          </p:cNvPr>
          <p:cNvPicPr>
            <a:picLocks noChangeAspect="1"/>
          </p:cNvPicPr>
          <p:nvPr/>
        </p:nvPicPr>
        <p:blipFill>
          <a:blip r:embed="rId9"/>
          <a:stretch>
            <a:fillRect/>
          </a:stretch>
        </p:blipFill>
        <p:spPr>
          <a:xfrm rot="20748973">
            <a:off x="2558711" y="4445190"/>
            <a:ext cx="2255791" cy="2255791"/>
          </a:xfrm>
          <a:prstGeom prst="rect">
            <a:avLst/>
          </a:prstGeom>
        </p:spPr>
      </p:pic>
      <p:pic>
        <p:nvPicPr>
          <p:cNvPr id="14" name="Picture 13" descr="A pixel art of a crab on a beach&#10;&#10;Description automatically generated">
            <a:extLst>
              <a:ext uri="{FF2B5EF4-FFF2-40B4-BE49-F238E27FC236}">
                <a16:creationId xmlns:a16="http://schemas.microsoft.com/office/drawing/2014/main" id="{D4301DFE-0EC0-0243-2586-1EF0FDE4A12A}"/>
              </a:ext>
            </a:extLst>
          </p:cNvPr>
          <p:cNvPicPr>
            <a:picLocks noChangeAspect="1"/>
          </p:cNvPicPr>
          <p:nvPr/>
        </p:nvPicPr>
        <p:blipFill>
          <a:blip r:embed="rId10"/>
          <a:stretch>
            <a:fillRect/>
          </a:stretch>
        </p:blipFill>
        <p:spPr>
          <a:xfrm rot="1075885">
            <a:off x="465202" y="272875"/>
            <a:ext cx="2537595" cy="2537595"/>
          </a:xfrm>
          <a:prstGeom prst="rect">
            <a:avLst/>
          </a:prstGeom>
        </p:spPr>
      </p:pic>
      <p:pic>
        <p:nvPicPr>
          <p:cNvPr id="18" name="Picture 17" descr="A pixelated fish swimming in the ocean&#10;&#10;Description automatically generated">
            <a:extLst>
              <a:ext uri="{FF2B5EF4-FFF2-40B4-BE49-F238E27FC236}">
                <a16:creationId xmlns:a16="http://schemas.microsoft.com/office/drawing/2014/main" id="{F28E9094-AE5E-6F35-78B9-4C5BC79075AD}"/>
              </a:ext>
            </a:extLst>
          </p:cNvPr>
          <p:cNvPicPr>
            <a:picLocks noChangeAspect="1"/>
          </p:cNvPicPr>
          <p:nvPr/>
        </p:nvPicPr>
        <p:blipFill>
          <a:blip r:embed="rId11"/>
          <a:stretch>
            <a:fillRect/>
          </a:stretch>
        </p:blipFill>
        <p:spPr>
          <a:xfrm rot="708163">
            <a:off x="411546" y="3262535"/>
            <a:ext cx="2591251" cy="2591251"/>
          </a:xfrm>
          <a:prstGeom prst="rect">
            <a:avLst/>
          </a:prstGeom>
        </p:spPr>
      </p:pic>
      <p:pic>
        <p:nvPicPr>
          <p:cNvPr id="21" name="Picture 20" descr="A pixel art of a fox&#10;&#10;Description automatically generated">
            <a:extLst>
              <a:ext uri="{FF2B5EF4-FFF2-40B4-BE49-F238E27FC236}">
                <a16:creationId xmlns:a16="http://schemas.microsoft.com/office/drawing/2014/main" id="{7E126CFC-E181-6C4E-CC63-AE1B078CC620}"/>
              </a:ext>
            </a:extLst>
          </p:cNvPr>
          <p:cNvPicPr>
            <a:picLocks noChangeAspect="1"/>
          </p:cNvPicPr>
          <p:nvPr/>
        </p:nvPicPr>
        <p:blipFill>
          <a:blip r:embed="rId12"/>
          <a:stretch>
            <a:fillRect/>
          </a:stretch>
        </p:blipFill>
        <p:spPr>
          <a:xfrm rot="20836627">
            <a:off x="9245939" y="219219"/>
            <a:ext cx="2591251" cy="2591251"/>
          </a:xfrm>
          <a:prstGeom prst="rect">
            <a:avLst/>
          </a:prstGeom>
        </p:spPr>
      </p:pic>
    </p:spTree>
    <p:extLst>
      <p:ext uri="{BB962C8B-B14F-4D97-AF65-F5344CB8AC3E}">
        <p14:creationId xmlns:p14="http://schemas.microsoft.com/office/powerpoint/2010/main" val="29378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fltVal val="0"/>
                                          </p:val>
                                        </p:tav>
                                        <p:tav tm="100000">
                                          <p:val>
                                            <p:strVal val="#ppt_w"/>
                                          </p:val>
                                        </p:tav>
                                      </p:tavLst>
                                    </p:anim>
                                    <p:anim calcmode="lin" valueType="num">
                                      <p:cBhvr>
                                        <p:cTn id="44" dur="1000" fill="hold"/>
                                        <p:tgtEl>
                                          <p:spTgt spid="7"/>
                                        </p:tgtEl>
                                        <p:attrNameLst>
                                          <p:attrName>ppt_h</p:attrName>
                                        </p:attrNameLst>
                                      </p:cBhvr>
                                      <p:tavLst>
                                        <p:tav tm="0">
                                          <p:val>
                                            <p:fltVal val="0"/>
                                          </p:val>
                                        </p:tav>
                                        <p:tav tm="100000">
                                          <p:val>
                                            <p:strVal val="#ppt_h"/>
                                          </p:val>
                                        </p:tav>
                                      </p:tavLst>
                                    </p:anim>
                                    <p:anim calcmode="lin" valueType="num">
                                      <p:cBhvr>
                                        <p:cTn id="45" dur="1000" fill="hold"/>
                                        <p:tgtEl>
                                          <p:spTgt spid="7"/>
                                        </p:tgtEl>
                                        <p:attrNameLst>
                                          <p:attrName>style.rotation</p:attrName>
                                        </p:attrNameLst>
                                      </p:cBhvr>
                                      <p:tavLst>
                                        <p:tav tm="0">
                                          <p:val>
                                            <p:fltVal val="90"/>
                                          </p:val>
                                        </p:tav>
                                        <p:tav tm="100000">
                                          <p:val>
                                            <p:fltVal val="0"/>
                                          </p:val>
                                        </p:tav>
                                      </p:tavLst>
                                    </p:anim>
                                    <p:animEffect transition="in" filter="fade">
                                      <p:cBhvr>
                                        <p:cTn id="46" dur="1000"/>
                                        <p:tgtEl>
                                          <p:spTgt spid="7"/>
                                        </p:tgtEl>
                                      </p:cBhvr>
                                    </p:animEffect>
                                  </p:childTnLst>
                                </p:cTn>
                              </p:par>
                              <p:par>
                                <p:cTn id="47" presetID="3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ppt_w</p:attrName>
                                        </p:attrNameLst>
                                      </p:cBhvr>
                                      <p:tavLst>
                                        <p:tav tm="0">
                                          <p:val>
                                            <p:fltVal val="0"/>
                                          </p:val>
                                        </p:tav>
                                        <p:tav tm="100000">
                                          <p:val>
                                            <p:strVal val="#ppt_w"/>
                                          </p:val>
                                        </p:tav>
                                      </p:tavLst>
                                    </p:anim>
                                    <p:anim calcmode="lin" valueType="num">
                                      <p:cBhvr>
                                        <p:cTn id="50" dur="1000" fill="hold"/>
                                        <p:tgtEl>
                                          <p:spTgt spid="21"/>
                                        </p:tgtEl>
                                        <p:attrNameLst>
                                          <p:attrName>ppt_h</p:attrName>
                                        </p:attrNameLst>
                                      </p:cBhvr>
                                      <p:tavLst>
                                        <p:tav tm="0">
                                          <p:val>
                                            <p:fltVal val="0"/>
                                          </p:val>
                                        </p:tav>
                                        <p:tav tm="100000">
                                          <p:val>
                                            <p:strVal val="#ppt_h"/>
                                          </p:val>
                                        </p:tav>
                                      </p:tavLst>
                                    </p:anim>
                                    <p:anim calcmode="lin" valueType="num">
                                      <p:cBhvr>
                                        <p:cTn id="51" dur="1000" fill="hold"/>
                                        <p:tgtEl>
                                          <p:spTgt spid="21"/>
                                        </p:tgtEl>
                                        <p:attrNameLst>
                                          <p:attrName>style.rotation</p:attrName>
                                        </p:attrNameLst>
                                      </p:cBhvr>
                                      <p:tavLst>
                                        <p:tav tm="0">
                                          <p:val>
                                            <p:fltVal val="90"/>
                                          </p:val>
                                        </p:tav>
                                        <p:tav tm="100000">
                                          <p:val>
                                            <p:fltVal val="0"/>
                                          </p:val>
                                        </p:tav>
                                      </p:tavLst>
                                    </p:anim>
                                    <p:animEffect transition="in" filter="fade">
                                      <p:cBhvr>
                                        <p:cTn id="52" dur="1000"/>
                                        <p:tgtEl>
                                          <p:spTgt spid="21"/>
                                        </p:tgtEl>
                                      </p:cBhvr>
                                    </p:animEffect>
                                  </p:childTnLst>
                                </p:cTn>
                              </p:par>
                              <p:par>
                                <p:cTn id="53" presetID="3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ppt_w</p:attrName>
                                        </p:attrNameLst>
                                      </p:cBhvr>
                                      <p:tavLst>
                                        <p:tav tm="0">
                                          <p:val>
                                            <p:fltVal val="0"/>
                                          </p:val>
                                        </p:tav>
                                        <p:tav tm="100000">
                                          <p:val>
                                            <p:strVal val="#ppt_w"/>
                                          </p:val>
                                        </p:tav>
                                      </p:tavLst>
                                    </p:anim>
                                    <p:anim calcmode="lin" valueType="num">
                                      <p:cBhvr>
                                        <p:cTn id="56" dur="1000" fill="hold"/>
                                        <p:tgtEl>
                                          <p:spTgt spid="9"/>
                                        </p:tgtEl>
                                        <p:attrNameLst>
                                          <p:attrName>ppt_h</p:attrName>
                                        </p:attrNameLst>
                                      </p:cBhvr>
                                      <p:tavLst>
                                        <p:tav tm="0">
                                          <p:val>
                                            <p:fltVal val="0"/>
                                          </p:val>
                                        </p:tav>
                                        <p:tav tm="100000">
                                          <p:val>
                                            <p:strVal val="#ppt_h"/>
                                          </p:val>
                                        </p:tav>
                                      </p:tavLst>
                                    </p:anim>
                                    <p:anim calcmode="lin" valueType="num">
                                      <p:cBhvr>
                                        <p:cTn id="57" dur="1000" fill="hold"/>
                                        <p:tgtEl>
                                          <p:spTgt spid="9"/>
                                        </p:tgtEl>
                                        <p:attrNameLst>
                                          <p:attrName>style.rotation</p:attrName>
                                        </p:attrNameLst>
                                      </p:cBhvr>
                                      <p:tavLst>
                                        <p:tav tm="0">
                                          <p:val>
                                            <p:fltVal val="90"/>
                                          </p:val>
                                        </p:tav>
                                        <p:tav tm="100000">
                                          <p:val>
                                            <p:fltVal val="0"/>
                                          </p:val>
                                        </p:tav>
                                      </p:tavLst>
                                    </p:anim>
                                    <p:animEffect transition="in" filter="fade">
                                      <p:cBhvr>
                                        <p:cTn id="5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2.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6329</Words>
  <Application>Microsoft Office PowerPoint</Application>
  <PresentationFormat>Widescreen</PresentationFormat>
  <Paragraphs>444</Paragraphs>
  <Slides>56</Slides>
  <Notes>56</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Aller</vt:lpstr>
      <vt:lpstr>Arial</vt:lpstr>
      <vt:lpstr>Bitter</vt:lpstr>
      <vt:lpstr>Calibri</vt:lpstr>
      <vt:lpstr>Calibri Light</vt:lpstr>
      <vt:lpstr>Consolas</vt:lpstr>
      <vt:lpstr>Tahoma</vt:lpstr>
      <vt:lpstr>Wingdings</vt:lpstr>
      <vt:lpstr>Office Theme</vt:lpstr>
      <vt:lpstr>It’s a Live(View) Discover the Elixir of Life With a Virtual Pet</vt:lpstr>
      <vt:lpstr>PowerPoint Presentation</vt:lpstr>
      <vt:lpstr>PowerPoint Presentation</vt:lpstr>
      <vt:lpstr>Brian Meeker</vt:lpstr>
      <vt:lpstr>Agenda</vt:lpstr>
      <vt:lpstr>Goal</vt:lpstr>
      <vt:lpstr>PowerPoint Presentation</vt:lpstr>
      <vt:lpstr>PowerPoint Presentation</vt:lpstr>
      <vt:lpstr>PowerPoint Presentation</vt:lpstr>
      <vt:lpstr>PowerPoint Presentation</vt:lpstr>
      <vt:lpstr>PowerPoint Presentation</vt:lpstr>
      <vt:lpstr>Integers, Floats, and Booleans</vt:lpstr>
      <vt:lpstr>Strings</vt:lpstr>
      <vt:lpstr>Atoms</vt:lpstr>
      <vt:lpstr>Lists</vt:lpstr>
      <vt:lpstr>Tuples</vt:lpstr>
      <vt:lpstr>Maps</vt:lpstr>
      <vt:lpstr>Keyword Lists</vt:lpstr>
      <vt:lpstr>Anonymous Functions</vt:lpstr>
      <vt:lpstr>Modules &amp; Functions</vt:lpstr>
      <vt:lpstr>Structs</vt:lpstr>
      <vt:lpstr>Structs</vt:lpstr>
      <vt:lpstr>PowerPoint Presentation</vt:lpstr>
      <vt:lpstr>Pattern Matching</vt:lpstr>
      <vt:lpstr>Pattern Matching</vt:lpstr>
      <vt:lpstr>Match Operator</vt:lpstr>
      <vt:lpstr>Case Statement</vt:lpstr>
      <vt:lpstr>Pipelines</vt:lpstr>
      <vt:lpstr>Macros</vt:lpstr>
      <vt:lpstr>Agenda</vt:lpstr>
      <vt:lpstr>The Actor Model</vt:lpstr>
      <vt:lpstr>Spawning Processes</vt:lpstr>
      <vt:lpstr>Messages</vt:lpstr>
      <vt:lpstr>Inter-process Communication</vt:lpstr>
      <vt:lpstr>Tasks</vt:lpstr>
      <vt:lpstr>Managing State: Counter</vt:lpstr>
      <vt:lpstr>GenServer</vt:lpstr>
      <vt:lpstr>GenServer: Counter</vt:lpstr>
      <vt:lpstr>GenServer Usage</vt:lpstr>
      <vt:lpstr>Scalability</vt:lpstr>
      <vt:lpstr>Supervision Trees</vt:lpstr>
      <vt:lpstr>Supervising One Worker</vt:lpstr>
      <vt:lpstr>Supervising Multiple Workers</vt:lpstr>
      <vt:lpstr>Supervision Tree</vt:lpstr>
      <vt:lpstr>Demo</vt:lpstr>
      <vt:lpstr>Agenda</vt:lpstr>
      <vt:lpstr>Phoenix </vt:lpstr>
      <vt:lpstr>PowerPoint Presentation</vt:lpstr>
      <vt:lpstr>Context switching is not</vt:lpstr>
      <vt:lpstr>LiveView</vt:lpstr>
      <vt:lpstr>LiveView Lifecycle</vt:lpstr>
      <vt:lpstr>Demos</vt:lpstr>
      <vt:lpstr>Agenda</vt:lpstr>
      <vt:lpstr>Resources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1</cp:revision>
  <dcterms:created xsi:type="dcterms:W3CDTF">2023-06-24T18:35:16Z</dcterms:created>
  <dcterms:modified xsi:type="dcterms:W3CDTF">2023-07-25T15:30:34Z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